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5" r:id="rId2"/>
  </p:sldMasterIdLst>
  <p:notesMasterIdLst>
    <p:notesMasterId r:id="rId25"/>
  </p:notesMasterIdLst>
  <p:handoutMasterIdLst>
    <p:handoutMasterId r:id="rId26"/>
  </p:handoutMasterIdLst>
  <p:sldIdLst>
    <p:sldId id="707" r:id="rId3"/>
    <p:sldId id="712" r:id="rId4"/>
    <p:sldId id="752" r:id="rId5"/>
    <p:sldId id="751" r:id="rId6"/>
    <p:sldId id="750" r:id="rId7"/>
    <p:sldId id="761" r:id="rId8"/>
    <p:sldId id="741" r:id="rId9"/>
    <p:sldId id="753" r:id="rId10"/>
    <p:sldId id="754" r:id="rId11"/>
    <p:sldId id="762" r:id="rId12"/>
    <p:sldId id="763" r:id="rId13"/>
    <p:sldId id="755" r:id="rId14"/>
    <p:sldId id="756" r:id="rId15"/>
    <p:sldId id="764" r:id="rId16"/>
    <p:sldId id="765" r:id="rId17"/>
    <p:sldId id="766" r:id="rId18"/>
    <p:sldId id="767" r:id="rId19"/>
    <p:sldId id="758" r:id="rId20"/>
    <p:sldId id="768" r:id="rId21"/>
    <p:sldId id="760" r:id="rId22"/>
    <p:sldId id="769" r:id="rId23"/>
    <p:sldId id="724" r:id="rId24"/>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C20"/>
    <a:srgbClr val="D6E032"/>
    <a:srgbClr val="008000"/>
    <a:srgbClr val="76A641"/>
    <a:srgbClr val="C5E16D"/>
    <a:srgbClr val="24390F"/>
    <a:srgbClr val="3366CC"/>
    <a:srgbClr val="80A9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94660"/>
  </p:normalViewPr>
  <p:slideViewPr>
    <p:cSldViewPr snapToGrid="0">
      <p:cViewPr>
        <p:scale>
          <a:sx n="100" d="100"/>
          <a:sy n="100" d="100"/>
        </p:scale>
        <p:origin x="-132"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ヒラギノ角ゴ Pro W3" pitchFamily="1" charset="-128"/>
                <a:cs typeface="+mn-cs"/>
              </a:defRPr>
            </a:lvl1pPr>
          </a:lstStyle>
          <a:p>
            <a:pPr>
              <a:defRPr/>
            </a:pPr>
            <a:endParaRPr lang="en-US"/>
          </a:p>
        </p:txBody>
      </p:sp>
      <p:sp>
        <p:nvSpPr>
          <p:cNvPr id="31539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ヒラギノ角ゴ Pro W3" pitchFamily="1" charset="-128"/>
                <a:cs typeface="+mn-cs"/>
              </a:defRPr>
            </a:lvl1pPr>
          </a:lstStyle>
          <a:p>
            <a:pPr>
              <a:defRPr/>
            </a:pPr>
            <a:endParaRPr lang="en-US"/>
          </a:p>
        </p:txBody>
      </p:sp>
      <p:sp>
        <p:nvSpPr>
          <p:cNvPr id="31539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ヒラギノ角ゴ Pro W3" pitchFamily="1" charset="-128"/>
                <a:cs typeface="+mn-cs"/>
              </a:defRPr>
            </a:lvl1pPr>
          </a:lstStyle>
          <a:p>
            <a:pPr>
              <a:defRPr/>
            </a:pPr>
            <a:endParaRPr lang="en-US"/>
          </a:p>
        </p:txBody>
      </p:sp>
      <p:sp>
        <p:nvSpPr>
          <p:cNvPr id="31539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ヒラギノ角ゴ Pro W3" pitchFamily="1" charset="-128"/>
                <a:cs typeface="+mn-cs"/>
              </a:defRPr>
            </a:lvl1pPr>
          </a:lstStyle>
          <a:p>
            <a:pPr>
              <a:defRPr/>
            </a:pPr>
            <a:fld id="{ED526970-7C92-4E0B-B0CF-DF4ED92E037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75" eaLnBrk="0" hangingPunct="0">
              <a:defRPr sz="1200">
                <a:latin typeface="Arial" pitchFamily="34" charset="0"/>
                <a:ea typeface="ヒラギノ角ゴ Pro W3" pitchFamily="1"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75" eaLnBrk="0" hangingPunct="0">
              <a:defRPr sz="1200">
                <a:latin typeface="Arial" pitchFamily="34" charset="0"/>
                <a:ea typeface="ヒラギノ角ゴ Pro W3" pitchFamily="1" charset="-128"/>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75" eaLnBrk="0" hangingPunct="0">
              <a:defRPr sz="1200">
                <a:latin typeface="Arial" pitchFamily="34" charset="0"/>
                <a:ea typeface="ヒラギノ角ゴ Pro W3" pitchFamily="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75" eaLnBrk="0" hangingPunct="0">
              <a:defRPr sz="1200">
                <a:latin typeface="Arial" pitchFamily="34" charset="0"/>
                <a:ea typeface="ヒラギノ角ゴ Pro W3" pitchFamily="1" charset="-128"/>
                <a:cs typeface="+mn-cs"/>
              </a:defRPr>
            </a:lvl1pPr>
          </a:lstStyle>
          <a:p>
            <a:pPr>
              <a:defRPr/>
            </a:pPr>
            <a:fld id="{440D2085-B867-4B44-A5C4-51204DA956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pitchFamily="34"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D0604CC5-4764-4218-B02D-51842809BEC4}" type="slidenum">
              <a:rPr lang="en-US" smtClean="0">
                <a:latin typeface="Arial" charset="0"/>
                <a:ea typeface="ヒラギノ角ゴ Pro W3"/>
                <a:cs typeface="ヒラギノ角ゴ Pro W3"/>
              </a:rPr>
              <a:pPr/>
              <a:t>1</a:t>
            </a:fld>
            <a:endParaRPr lang="en-US" smtClean="0">
              <a:latin typeface="Arial" charset="0"/>
              <a:ea typeface="ヒラギノ角ゴ Pro W3"/>
              <a:cs typeface="ヒラギノ角ゴ Pro W3"/>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2951" tIns="46476" rIns="92951" bIns="46476" anchor="b"/>
          <a:lstStyle/>
          <a:p>
            <a:pPr algn="r" defTabSz="930275" eaLnBrk="0" hangingPunct="0"/>
            <a:fld id="{DD16B1AE-B340-4BF4-9E1E-6FCF1565C767}" type="slidenum">
              <a:rPr lang="en-US" sz="1200"/>
              <a:pPr algn="r" defTabSz="930275" eaLnBrk="0" hangingPunct="0"/>
              <a:t>13</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2951" tIns="46476" rIns="92951" bIns="46476" anchor="b"/>
          <a:lstStyle/>
          <a:p>
            <a:pPr algn="r" defTabSz="930275" eaLnBrk="0" hangingPunct="0"/>
            <a:fld id="{DE5D948E-6D42-4C7B-BA23-10971C5036B6}" type="slidenum">
              <a:rPr lang="en-US" sz="1200"/>
              <a:pPr algn="r" defTabSz="930275" eaLnBrk="0" hangingPunct="0"/>
              <a:t>18</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2951" tIns="46476" rIns="92951" bIns="46476" anchor="b"/>
          <a:lstStyle/>
          <a:p>
            <a:pPr algn="r" defTabSz="930275" eaLnBrk="0" hangingPunct="0"/>
            <a:fld id="{5B29ED7F-4ECA-4D5A-BBE1-0AA2057D1291}" type="slidenum">
              <a:rPr lang="en-US" sz="1200"/>
              <a:pPr algn="r" defTabSz="930275" eaLnBrk="0" hangingPunct="0"/>
              <a:t>20</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186777F5-4A99-4631-A155-FC0556FC4572}" type="slidenum">
              <a:rPr lang="en-US" smtClean="0">
                <a:latin typeface="Arial" charset="0"/>
                <a:ea typeface="ヒラギノ角ゴ Pro W3"/>
                <a:cs typeface="ヒラギノ角ゴ Pro W3"/>
              </a:rPr>
              <a:pPr/>
              <a:t>22</a:t>
            </a:fld>
            <a:endParaRPr lang="en-US" smtClean="0">
              <a:latin typeface="Arial" charset="0"/>
              <a:ea typeface="ヒラギノ角ゴ Pro W3"/>
              <a:cs typeface="ヒラギノ角ゴ Pro W3"/>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594CC3D6-41B3-471D-A6CC-0A4B9F1B6143}" type="slidenum">
              <a:rPr lang="en-US" smtClean="0">
                <a:latin typeface="Arial" charset="0"/>
                <a:ea typeface="ヒラギノ角ゴ Pro W3"/>
                <a:cs typeface="ヒラギノ角ゴ Pro W3"/>
              </a:rPr>
              <a:pPr/>
              <a:t>2</a:t>
            </a:fld>
            <a:endParaRPr lang="en-US" smtClean="0">
              <a:latin typeface="Arial" charset="0"/>
              <a:ea typeface="ヒラギノ角ゴ Pro W3"/>
              <a:cs typeface="ヒラギノ角ゴ Pro W3"/>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2951" tIns="46476" rIns="92951" bIns="46476" anchor="b"/>
          <a:lstStyle/>
          <a:p>
            <a:pPr algn="r" defTabSz="930275" eaLnBrk="0" hangingPunct="0"/>
            <a:fld id="{B815E5A3-E376-4366-B003-F010EB13720A}" type="slidenum">
              <a:rPr lang="en-US" sz="1200"/>
              <a:pPr algn="r" defTabSz="930275" eaLnBrk="0" hangingPunct="0"/>
              <a:t>3</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2951" tIns="46476" rIns="92951" bIns="46476" anchor="b"/>
          <a:lstStyle/>
          <a:p>
            <a:pPr algn="r" defTabSz="930275" eaLnBrk="0" hangingPunct="0"/>
            <a:fld id="{7A125D64-AA2B-4A3F-87BF-54FD57ECB432}" type="slidenum">
              <a:rPr lang="en-US" sz="1200"/>
              <a:pPr algn="r" defTabSz="930275" eaLnBrk="0" hangingPunct="0"/>
              <a:t>4</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2951" tIns="46476" rIns="92951" bIns="46476" anchor="b"/>
          <a:lstStyle/>
          <a:p>
            <a:pPr algn="r" defTabSz="930275" eaLnBrk="0" hangingPunct="0"/>
            <a:fld id="{C4E145D7-5DA7-4531-957B-48986D8B9749}" type="slidenum">
              <a:rPr lang="en-US" sz="1200"/>
              <a:pPr algn="r" defTabSz="930275" eaLnBrk="0" hangingPunct="0"/>
              <a:t>5</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3A09FE2-6F6D-48D0-8EB4-2295A617566A}" type="slidenum">
              <a:rPr lang="en-US" smtClean="0">
                <a:latin typeface="Arial" charset="0"/>
                <a:ea typeface="ヒラギノ角ゴ Pro W3"/>
                <a:cs typeface="ヒラギノ角ゴ Pro W3"/>
              </a:rPr>
              <a:pPr/>
              <a:t>7</a:t>
            </a:fld>
            <a:endParaRPr lang="en-US" smtClean="0">
              <a:latin typeface="Arial" charset="0"/>
              <a:ea typeface="ヒラギノ角ゴ Pro W3"/>
              <a:cs typeface="ヒラギノ角ゴ Pro W3"/>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2951" tIns="46476" rIns="92951" bIns="46476" anchor="b"/>
          <a:lstStyle/>
          <a:p>
            <a:pPr algn="r" defTabSz="930275" eaLnBrk="0" hangingPunct="0"/>
            <a:fld id="{2260D3BE-46FE-4058-927D-8EA5BE1417E0}" type="slidenum">
              <a:rPr lang="en-US" sz="1200"/>
              <a:pPr algn="r" defTabSz="930275" eaLnBrk="0" hangingPunct="0"/>
              <a:t>8</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2951" tIns="46476" rIns="92951" bIns="46476" anchor="b"/>
          <a:lstStyle/>
          <a:p>
            <a:pPr algn="r" defTabSz="930275" eaLnBrk="0" hangingPunct="0"/>
            <a:fld id="{885965D2-A4FF-4D18-A7BA-04322464C294}" type="slidenum">
              <a:rPr lang="en-US" sz="1200"/>
              <a:pPr algn="r" defTabSz="930275" eaLnBrk="0" hangingPunct="0"/>
              <a:t>9</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2951" tIns="46476" rIns="92951" bIns="46476" anchor="b"/>
          <a:lstStyle/>
          <a:p>
            <a:pPr algn="r" defTabSz="930275" eaLnBrk="0" hangingPunct="0"/>
            <a:fld id="{AC5B971E-45A8-433B-98B4-8ACDDC0F01DD}" type="slidenum">
              <a:rPr lang="en-US" sz="1200"/>
              <a:pPr algn="r" defTabSz="930275" eaLnBrk="0" hangingPunct="0"/>
              <a:t>12</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latin typeface="Arial" charset="0"/>
              <a:ea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smtClean="0"/>
              <a:t>Click icon to add table</a:t>
            </a:r>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C88F55-1E71-4A54-AF82-2886F3E0AE70}" type="datetimeFigureOut">
              <a:rPr lang="en-US"/>
              <a:pPr>
                <a:defRPr/>
              </a:pPr>
              <a:t>9/10/2009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B1C959-118D-4BB6-88A3-C75C53F5F92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F21CFE-F870-464D-BDF6-872AF2A9DC93}" type="datetimeFigureOut">
              <a:rPr lang="en-US"/>
              <a:pPr>
                <a:defRPr/>
              </a:pPr>
              <a:t>9/10/2009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B75500-E7EE-414C-81AD-46044120F0B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64FD76-55FB-4121-95A5-4CF76B2C6F38}" type="datetimeFigureOut">
              <a:rPr lang="en-US"/>
              <a:pPr>
                <a:defRPr/>
              </a:pPr>
              <a:t>9/10/2009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FB4F6A-D086-4EBC-A13A-DFAD149C0B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4BC601-3D3F-44A3-A710-D69018F0C157}" type="datetimeFigureOut">
              <a:rPr lang="en-US"/>
              <a:pPr>
                <a:defRPr/>
              </a:pPr>
              <a:t>9/10/2009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91344A-3A3D-4C38-923B-17695D2823F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799EA66-E7E0-4585-84FC-1E74733DCADB}" type="datetimeFigureOut">
              <a:rPr lang="en-US"/>
              <a:pPr>
                <a:defRPr/>
              </a:pPr>
              <a:t>9/10/2009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140B18-C223-4FC0-A72A-044EB8B93C0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652C94-F223-46E7-979A-41DF2FAC595A}" type="datetimeFigureOut">
              <a:rPr lang="en-US"/>
              <a:pPr>
                <a:defRPr/>
              </a:pPr>
              <a:t>9/10/2009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092907-EFE0-4D8C-A7EA-058B7CA42E1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0933CA-1702-44AC-BE32-1098B59EB39E}" type="datetimeFigureOut">
              <a:rPr lang="en-US"/>
              <a:pPr>
                <a:defRPr/>
              </a:pPr>
              <a:t>9/10/2009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939C66-B56C-4CC6-B147-05406807339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C0F73-6AA5-4964-8AD9-393DC239D06F}" type="datetimeFigureOut">
              <a:rPr lang="en-US"/>
              <a:pPr>
                <a:defRPr/>
              </a:pPr>
              <a:t>9/10/2009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5EB9B3-680B-49F2-9183-D7846BD61C7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937B33-1264-4346-A614-6A82FD1FE49E}" type="datetimeFigureOut">
              <a:rPr lang="en-US"/>
              <a:pPr>
                <a:defRPr/>
              </a:pPr>
              <a:t>9/10/2009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E3E496-32D4-4BF7-A429-200EB15EC18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49C7AE-EC04-495A-9E77-22D0BF85895C}" type="datetimeFigureOut">
              <a:rPr lang="en-US"/>
              <a:pPr>
                <a:defRPr/>
              </a:pPr>
              <a:t>9/10/2009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14E155-798C-41C8-9489-8A3E7A2E6CE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858919-7A8D-4268-B8CB-25CFE132C161}" type="datetimeFigureOut">
              <a:rPr lang="en-US"/>
              <a:pPr>
                <a:defRPr/>
              </a:pPr>
              <a:t>9/10/2009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AEEA38-73EA-458F-859B-92F4D13D3B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36525"/>
            <a:ext cx="193675" cy="6699250"/>
          </a:xfrm>
          <a:prstGeom prst="rect">
            <a:avLst/>
          </a:prstGeom>
          <a:solidFill>
            <a:srgbClr val="0C5C20"/>
          </a:solidFill>
          <a:ln w="9525">
            <a:noFill/>
            <a:miter lim="800000"/>
            <a:headEnd/>
            <a:tailEnd/>
          </a:ln>
        </p:spPr>
        <p:txBody>
          <a:bodyPr wrap="none" anchor="ctr"/>
          <a:lstStyle/>
          <a:p>
            <a:pPr eaLnBrk="0" hangingPunct="0">
              <a:defRPr/>
            </a:pPr>
            <a:endParaRPr lang="en-US">
              <a:latin typeface="Arial" pitchFamily="34" charset="0"/>
              <a:ea typeface="ヒラギノ角ゴ Pro W3" pitchFamily="1" charset="-128"/>
              <a:cs typeface="+mn-cs"/>
            </a:endParaRPr>
          </a:p>
        </p:txBody>
      </p:sp>
      <p:sp>
        <p:nvSpPr>
          <p:cNvPr id="1045" name="Rectangle 21"/>
          <p:cNvSpPr>
            <a:spLocks noChangeArrowheads="1"/>
          </p:cNvSpPr>
          <p:nvPr/>
        </p:nvSpPr>
        <p:spPr bwMode="auto">
          <a:xfrm>
            <a:off x="0" y="0"/>
            <a:ext cx="9144000" cy="214313"/>
          </a:xfrm>
          <a:prstGeom prst="rect">
            <a:avLst/>
          </a:prstGeom>
          <a:solidFill>
            <a:srgbClr val="373C3F"/>
          </a:solidFill>
          <a:ln w="9525">
            <a:noFill/>
            <a:miter lim="800000"/>
            <a:headEnd/>
            <a:tailEnd/>
          </a:ln>
        </p:spPr>
        <p:txBody>
          <a:bodyPr wrap="none" anchor="ctr"/>
          <a:lstStyle/>
          <a:p>
            <a:pPr eaLnBrk="0" hangingPunct="0">
              <a:defRPr/>
            </a:pPr>
            <a:endParaRPr lang="en-US">
              <a:latin typeface="Arial" pitchFamily="34" charset="0"/>
              <a:ea typeface="ヒラギノ角ゴ Pro W3" pitchFamily="1" charset="-128"/>
              <a:cs typeface="+mn-cs"/>
            </a:endParaRPr>
          </a:p>
        </p:txBody>
      </p:sp>
      <p:sp>
        <p:nvSpPr>
          <p:cNvPr id="1047" name="Rectangle 23"/>
          <p:cNvSpPr>
            <a:spLocks noChangeArrowheads="1"/>
          </p:cNvSpPr>
          <p:nvPr/>
        </p:nvSpPr>
        <p:spPr bwMode="auto">
          <a:xfrm>
            <a:off x="0" y="6791325"/>
            <a:ext cx="9144000" cy="77788"/>
          </a:xfrm>
          <a:prstGeom prst="rect">
            <a:avLst/>
          </a:prstGeom>
          <a:solidFill>
            <a:srgbClr val="D6E032"/>
          </a:solidFill>
          <a:ln w="9525">
            <a:noFill/>
            <a:miter lim="800000"/>
            <a:headEnd/>
            <a:tailEnd/>
          </a:ln>
        </p:spPr>
        <p:txBody>
          <a:bodyPr wrap="none" anchor="ctr"/>
          <a:lstStyle/>
          <a:p>
            <a:pPr eaLnBrk="0" hangingPunct="0">
              <a:defRPr/>
            </a:pPr>
            <a:endParaRPr lang="en-US">
              <a:latin typeface="Arial" pitchFamily="34" charset="0"/>
              <a:ea typeface="ヒラギノ角ゴ Pro W3" pitchFamily="1" charset="-128"/>
              <a:cs typeface="+mn-cs"/>
            </a:endParaRPr>
          </a:p>
        </p:txBody>
      </p:sp>
      <p:sp>
        <p:nvSpPr>
          <p:cNvPr id="1048" name="Rectangle 24"/>
          <p:cNvSpPr>
            <a:spLocks noChangeArrowheads="1"/>
          </p:cNvSpPr>
          <p:nvPr/>
        </p:nvSpPr>
        <p:spPr bwMode="auto">
          <a:xfrm>
            <a:off x="0" y="0"/>
            <a:ext cx="192088" cy="214313"/>
          </a:xfrm>
          <a:prstGeom prst="rect">
            <a:avLst/>
          </a:prstGeom>
          <a:solidFill>
            <a:srgbClr val="000000"/>
          </a:solidFill>
          <a:ln w="9525">
            <a:noFill/>
            <a:miter lim="800000"/>
            <a:headEnd/>
            <a:tailEnd/>
          </a:ln>
        </p:spPr>
        <p:txBody>
          <a:bodyPr wrap="none" anchor="ctr"/>
          <a:lstStyle/>
          <a:p>
            <a:pPr eaLnBrk="0" hangingPunct="0">
              <a:defRPr/>
            </a:pPr>
            <a:endParaRPr lang="en-US">
              <a:latin typeface="Arial" pitchFamily="34" charset="0"/>
              <a:ea typeface="ヒラギノ角ゴ Pro W3" pitchFamily="1" charset="-128"/>
              <a:cs typeface="+mn-cs"/>
            </a:endParaRPr>
          </a:p>
        </p:txBody>
      </p:sp>
      <p:sp>
        <p:nvSpPr>
          <p:cNvPr id="1049" name="Text Box 25"/>
          <p:cNvSpPr txBox="1">
            <a:spLocks noChangeArrowheads="1"/>
          </p:cNvSpPr>
          <p:nvPr/>
        </p:nvSpPr>
        <p:spPr bwMode="auto">
          <a:xfrm>
            <a:off x="407988" y="6442075"/>
            <a:ext cx="369887" cy="274638"/>
          </a:xfrm>
          <a:prstGeom prst="rect">
            <a:avLst/>
          </a:prstGeom>
          <a:noFill/>
          <a:ln w="9525">
            <a:noFill/>
            <a:miter lim="800000"/>
            <a:headEnd/>
            <a:tailEnd/>
          </a:ln>
          <a:effectLst/>
        </p:spPr>
        <p:txBody>
          <a:bodyPr wrap="none">
            <a:spAutoFit/>
          </a:bodyPr>
          <a:lstStyle/>
          <a:p>
            <a:pPr eaLnBrk="0" hangingPunct="0">
              <a:defRPr/>
            </a:pPr>
            <a:fld id="{8E8AD80B-B6C7-49DE-867B-94CF2F8FB262}" type="slidenum">
              <a:rPr lang="en-US" sz="1200" b="1">
                <a:latin typeface="Arial" pitchFamily="34" charset="0"/>
                <a:ea typeface="ヒラギノ角ゴ Pro W3" pitchFamily="1" charset="-128"/>
                <a:cs typeface="+mn-cs"/>
              </a:rPr>
              <a:pPr eaLnBrk="0" hangingPunct="0">
                <a:defRPr/>
              </a:pPr>
              <a:t>‹#›</a:t>
            </a:fld>
            <a:endParaRPr lang="en-US" sz="1200" b="1">
              <a:latin typeface="Arial" pitchFamily="34" charset="0"/>
              <a:ea typeface="ヒラギノ角ゴ Pro W3" pitchFamily="1" charset="-128"/>
              <a:cs typeface="+mn-cs"/>
            </a:endParaRPr>
          </a:p>
        </p:txBody>
      </p:sp>
      <p:sp>
        <p:nvSpPr>
          <p:cNvPr id="1050" name="Line 26"/>
          <p:cNvSpPr>
            <a:spLocks noChangeShapeType="1"/>
          </p:cNvSpPr>
          <p:nvPr/>
        </p:nvSpPr>
        <p:spPr bwMode="auto">
          <a:xfrm>
            <a:off x="333375" y="882650"/>
            <a:ext cx="8572500" cy="0"/>
          </a:xfrm>
          <a:prstGeom prst="line">
            <a:avLst/>
          </a:prstGeom>
          <a:noFill/>
          <a:ln w="19050">
            <a:solidFill>
              <a:srgbClr val="434B4E"/>
            </a:solidFill>
            <a:round/>
            <a:headEnd/>
            <a:tailEnd/>
          </a:ln>
          <a:effectLst/>
        </p:spPr>
        <p:txBody>
          <a:bodyPr/>
          <a:lstStyle/>
          <a:p>
            <a:pPr eaLnBrk="0" hangingPunct="0">
              <a:defRPr/>
            </a:pPr>
            <a:endParaRPr lang="en-US">
              <a:latin typeface="Arial" pitchFamily="34" charset="0"/>
              <a:ea typeface="ヒラギノ角ゴ Pro W3" pitchFamily="1" charset="-128"/>
              <a:cs typeface="+mn-cs"/>
            </a:endParaRPr>
          </a:p>
        </p:txBody>
      </p:sp>
      <p:sp>
        <p:nvSpPr>
          <p:cNvPr id="1051" name="Line 27"/>
          <p:cNvSpPr>
            <a:spLocks noChangeShapeType="1"/>
          </p:cNvSpPr>
          <p:nvPr/>
        </p:nvSpPr>
        <p:spPr bwMode="auto">
          <a:xfrm>
            <a:off x="319088" y="6357938"/>
            <a:ext cx="8605837" cy="0"/>
          </a:xfrm>
          <a:prstGeom prst="line">
            <a:avLst/>
          </a:prstGeom>
          <a:noFill/>
          <a:ln w="19050">
            <a:solidFill>
              <a:srgbClr val="434B4E"/>
            </a:solidFill>
            <a:round/>
            <a:headEnd/>
            <a:tailEnd/>
          </a:ln>
          <a:effectLst/>
        </p:spPr>
        <p:txBody>
          <a:bodyPr/>
          <a:lstStyle/>
          <a:p>
            <a:pPr eaLnBrk="0" hangingPunct="0">
              <a:defRPr/>
            </a:pPr>
            <a:endParaRPr lang="en-US">
              <a:latin typeface="Arial" pitchFamily="34" charset="0"/>
              <a:ea typeface="ヒラギノ角ゴ Pro W3" pitchFamily="1" charset="-128"/>
              <a:cs typeface="+mn-cs"/>
            </a:endParaRPr>
          </a:p>
        </p:txBody>
      </p:sp>
      <p:pic>
        <p:nvPicPr>
          <p:cNvPr id="1033" name="Picture 9" descr="Nextgov_logo_FINAL_noglow.jpg"/>
          <p:cNvPicPr>
            <a:picLocks noChangeAspect="1"/>
          </p:cNvPicPr>
          <p:nvPr/>
        </p:nvPicPr>
        <p:blipFill>
          <a:blip r:embed="rId18"/>
          <a:srcRect/>
          <a:stretch>
            <a:fillRect/>
          </a:stretch>
        </p:blipFill>
        <p:spPr bwMode="auto">
          <a:xfrm>
            <a:off x="7539038" y="6407150"/>
            <a:ext cx="1398587"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 id="2147483670" r:id="rId12"/>
    <p:sldLayoutId id="2147483669" r:id="rId13"/>
    <p:sldLayoutId id="2147483668" r:id="rId14"/>
    <p:sldLayoutId id="2147483667" r:id="rId15"/>
    <p:sldLayoutId id="2147483666" r:id="rId16"/>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1" charset="-128"/>
          <a:cs typeface="ヒラギノ角ゴ Pro W3"/>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1" charset="-128"/>
          <a:cs typeface="ヒラギノ角ゴ Pro W3"/>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1" charset="-128"/>
          <a:cs typeface="ヒラギノ角ゴ Pro W3"/>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1" charset="-128"/>
          <a:cs typeface="ヒラギノ角ゴ Pro W3"/>
        </a:defRPr>
      </a:lvl5pPr>
      <a:lvl6pPr marL="457200" algn="ctr" rtl="0" eaLnBrk="1" fontAlgn="base" hangingPunct="1">
        <a:spcBef>
          <a:spcPct val="0"/>
        </a:spcBef>
        <a:spcAft>
          <a:spcPct val="0"/>
        </a:spcAft>
        <a:defRPr sz="4400">
          <a:solidFill>
            <a:schemeClr val="tx2"/>
          </a:solidFill>
          <a:latin typeface="Arial" pitchFamily="34" charset="0"/>
          <a:ea typeface="ヒラギノ角ゴ Pro W3" pitchFamily="1" charset="-128"/>
        </a:defRPr>
      </a:lvl6pPr>
      <a:lvl7pPr marL="914400" algn="ctr" rtl="0" eaLnBrk="1" fontAlgn="base" hangingPunct="1">
        <a:spcBef>
          <a:spcPct val="0"/>
        </a:spcBef>
        <a:spcAft>
          <a:spcPct val="0"/>
        </a:spcAft>
        <a:defRPr sz="4400">
          <a:solidFill>
            <a:schemeClr val="tx2"/>
          </a:solidFill>
          <a:latin typeface="Arial" pitchFamily="34" charset="0"/>
          <a:ea typeface="ヒラギノ角ゴ Pro W3" pitchFamily="1" charset="-128"/>
        </a:defRPr>
      </a:lvl7pPr>
      <a:lvl8pPr marL="1371600" algn="ctr" rtl="0" eaLnBrk="1" fontAlgn="base" hangingPunct="1">
        <a:spcBef>
          <a:spcPct val="0"/>
        </a:spcBef>
        <a:spcAft>
          <a:spcPct val="0"/>
        </a:spcAft>
        <a:defRPr sz="4400">
          <a:solidFill>
            <a:schemeClr val="tx2"/>
          </a:solidFill>
          <a:latin typeface="Arial" pitchFamily="34" charset="0"/>
          <a:ea typeface="ヒラギノ角ゴ Pro W3" pitchFamily="1" charset="-128"/>
        </a:defRPr>
      </a:lvl8pPr>
      <a:lvl9pPr marL="1828800" algn="ctr" rtl="0" eaLnBrk="1" fontAlgn="base" hangingPunct="1">
        <a:spcBef>
          <a:spcPct val="0"/>
        </a:spcBef>
        <a:spcAft>
          <a:spcPct val="0"/>
        </a:spcAft>
        <a:defRPr sz="4400">
          <a:solidFill>
            <a:schemeClr val="tx2"/>
          </a:solidFill>
          <a:latin typeface="Arial" pitchFamily="34"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itchFamily="34" charset="0"/>
                <a:ea typeface="ヒラギノ角ゴ Pro W3" pitchFamily="1" charset="-128"/>
                <a:cs typeface="+mn-cs"/>
              </a:defRPr>
            </a:lvl1pPr>
          </a:lstStyle>
          <a:p>
            <a:pPr>
              <a:defRPr/>
            </a:pPr>
            <a:fld id="{2FC6425D-7BAD-4C71-8357-71206B322044}" type="datetimeFigureOut">
              <a:rPr lang="en-US"/>
              <a:pPr>
                <a:defRPr/>
              </a:pPr>
              <a:t>9/10/2009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ヒラギノ角ゴ Pro W3"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pitchFamily="34" charset="0"/>
                <a:ea typeface="ヒラギノ角ゴ Pro W3" pitchFamily="1" charset="-128"/>
                <a:cs typeface="+mn-cs"/>
              </a:defRPr>
            </a:lvl1pPr>
          </a:lstStyle>
          <a:p>
            <a:pPr>
              <a:defRPr/>
            </a:pPr>
            <a:fld id="{6A364241-14DD-47E5-AEE8-3E4BF12479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5"/>
          <p:cNvSpPr txBox="1">
            <a:spLocks noChangeArrowheads="1"/>
          </p:cNvSpPr>
          <p:nvPr/>
        </p:nvSpPr>
        <p:spPr bwMode="auto">
          <a:xfrm>
            <a:off x="577850" y="4654550"/>
            <a:ext cx="7977188" cy="954088"/>
          </a:xfrm>
          <a:prstGeom prst="rect">
            <a:avLst/>
          </a:prstGeom>
          <a:noFill/>
          <a:ln w="9525">
            <a:noFill/>
            <a:miter lim="800000"/>
            <a:headEnd/>
            <a:tailEnd/>
          </a:ln>
        </p:spPr>
        <p:txBody>
          <a:bodyPr>
            <a:spAutoFit/>
          </a:bodyPr>
          <a:lstStyle/>
          <a:p>
            <a:pPr algn="ctr" eaLnBrk="0" hangingPunct="0"/>
            <a:r>
              <a:rPr lang="en-US" b="1">
                <a:solidFill>
                  <a:schemeClr val="bg1"/>
                </a:solidFill>
                <a:latin typeface="Helvetica"/>
              </a:rPr>
              <a:t>2009 Nextgov Audience Survey</a:t>
            </a:r>
          </a:p>
          <a:p>
            <a:pPr algn="ctr" eaLnBrk="0" hangingPunct="0"/>
            <a:r>
              <a:rPr lang="en-US" sz="1600">
                <a:solidFill>
                  <a:schemeClr val="bg1"/>
                </a:solidFill>
                <a:latin typeface="Helvetica"/>
              </a:rPr>
              <a:t>April 15</a:t>
            </a:r>
            <a:r>
              <a:rPr lang="en-US" sz="1600" baseline="30000">
                <a:solidFill>
                  <a:schemeClr val="bg1"/>
                </a:solidFill>
                <a:latin typeface="Helvetica"/>
              </a:rPr>
              <a:t>th</a:t>
            </a:r>
            <a:r>
              <a:rPr lang="en-US" sz="1600">
                <a:solidFill>
                  <a:schemeClr val="bg1"/>
                </a:solidFill>
                <a:latin typeface="Helvetica"/>
              </a:rPr>
              <a:t>, 2009</a:t>
            </a:r>
          </a:p>
          <a:p>
            <a:pPr algn="ctr" eaLnBrk="0" hangingPunct="0"/>
            <a:r>
              <a:rPr lang="en-US" sz="1600">
                <a:solidFill>
                  <a:schemeClr val="bg1"/>
                </a:solidFill>
                <a:latin typeface="Helvetica"/>
              </a:rPr>
              <a:t>Marketer Name</a:t>
            </a:r>
            <a:endParaRPr lang="en-US" sz="1600">
              <a:solidFill>
                <a:srgbClr val="3D5525"/>
              </a:solidFill>
            </a:endParaRPr>
          </a:p>
        </p:txBody>
      </p:sp>
      <p:pic>
        <p:nvPicPr>
          <p:cNvPr id="3277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25400">
            <a:noFill/>
            <a:round/>
            <a:headEnd/>
            <a:tailEnd/>
          </a:ln>
        </p:spPr>
      </p:pic>
      <p:sp>
        <p:nvSpPr>
          <p:cNvPr id="32771" name="Rectangle 2"/>
          <p:cNvSpPr>
            <a:spLocks/>
          </p:cNvSpPr>
          <p:nvPr/>
        </p:nvSpPr>
        <p:spPr bwMode="auto">
          <a:xfrm>
            <a:off x="3790950" y="4552950"/>
            <a:ext cx="5245100" cy="850900"/>
          </a:xfrm>
          <a:prstGeom prst="rect">
            <a:avLst/>
          </a:prstGeom>
          <a:noFill/>
          <a:ln w="9525">
            <a:noFill/>
            <a:miter lim="800000"/>
            <a:headEnd/>
            <a:tailEnd/>
          </a:ln>
        </p:spPr>
        <p:txBody>
          <a:bodyPr lIns="0" tIns="0" rIns="0" bIns="0"/>
          <a:lstStyle/>
          <a:p>
            <a:pPr eaLnBrk="0" hangingPunct="0"/>
            <a:r>
              <a:rPr lang="en-US" sz="3600" b="1">
                <a:solidFill>
                  <a:srgbClr val="D6E033"/>
                </a:solidFill>
                <a:latin typeface="Helvetica"/>
                <a:ea typeface="Helvetica"/>
                <a:cs typeface="Helvetica"/>
                <a:sym typeface="Helvetica"/>
              </a:rPr>
              <a:t>Gov 2.0 Summit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p:cNvPicPr>
            <a:picLocks noChangeAspect="1" noChangeArrowheads="1"/>
          </p:cNvPicPr>
          <p:nvPr/>
        </p:nvPicPr>
        <p:blipFill>
          <a:blip r:embed="rId2"/>
          <a:srcRect/>
          <a:stretch>
            <a:fillRect/>
          </a:stretch>
        </p:blipFill>
        <p:spPr bwMode="auto">
          <a:xfrm>
            <a:off x="1152525" y="519113"/>
            <a:ext cx="7029450" cy="5735637"/>
          </a:xfrm>
          <a:prstGeom prst="rect">
            <a:avLst/>
          </a:prstGeom>
          <a:noFill/>
          <a:ln w="9525">
            <a:noFill/>
            <a:miter lim="800000"/>
            <a:headEnd/>
            <a:tailEnd/>
          </a:ln>
          <a:effectLst/>
        </p:spPr>
      </p:pic>
      <p:sp>
        <p:nvSpPr>
          <p:cNvPr id="62470" name="Rectangle 6"/>
          <p:cNvSpPr>
            <a:spLocks noChangeArrowheads="1"/>
          </p:cNvSpPr>
          <p:nvPr/>
        </p:nvSpPr>
        <p:spPr bwMode="auto">
          <a:xfrm>
            <a:off x="447675" y="6457950"/>
            <a:ext cx="285750" cy="200025"/>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447675" y="6457950"/>
            <a:ext cx="285750" cy="200025"/>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64516" name="Picture 4"/>
          <p:cNvPicPr>
            <a:picLocks noChangeAspect="1" noChangeArrowheads="1"/>
          </p:cNvPicPr>
          <p:nvPr/>
        </p:nvPicPr>
        <p:blipFill>
          <a:blip r:embed="rId2"/>
          <a:srcRect/>
          <a:stretch>
            <a:fillRect/>
          </a:stretch>
        </p:blipFill>
        <p:spPr bwMode="auto">
          <a:xfrm>
            <a:off x="2095500" y="552450"/>
            <a:ext cx="5092700" cy="562768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295275" y="1047750"/>
            <a:ext cx="4600575" cy="457200"/>
          </a:xfrm>
          <a:prstGeom prst="rect">
            <a:avLst/>
          </a:prstGeom>
          <a:noFill/>
          <a:ln w="9525">
            <a:noFill/>
            <a:miter lim="800000"/>
            <a:headEnd/>
            <a:tailEnd/>
          </a:ln>
        </p:spPr>
        <p:txBody>
          <a:bodyPr>
            <a:spAutoFit/>
          </a:bodyPr>
          <a:lstStyle/>
          <a:p>
            <a:pPr>
              <a:spcBef>
                <a:spcPct val="50000"/>
              </a:spcBef>
            </a:pPr>
            <a:r>
              <a:rPr lang="en-US" b="1"/>
              <a:t>TSA.gov</a:t>
            </a:r>
          </a:p>
        </p:txBody>
      </p:sp>
      <p:sp>
        <p:nvSpPr>
          <p:cNvPr id="49154" name="Text Box 3"/>
          <p:cNvSpPr txBox="1">
            <a:spLocks noChangeArrowheads="1"/>
          </p:cNvSpPr>
          <p:nvPr/>
        </p:nvSpPr>
        <p:spPr bwMode="auto">
          <a:xfrm>
            <a:off x="619125" y="2047875"/>
            <a:ext cx="4019550" cy="4054475"/>
          </a:xfrm>
          <a:prstGeom prst="rect">
            <a:avLst/>
          </a:prstGeom>
          <a:noFill/>
          <a:ln w="9525">
            <a:noFill/>
            <a:miter lim="800000"/>
            <a:headEnd/>
            <a:tailEnd/>
          </a:ln>
        </p:spPr>
        <p:txBody>
          <a:bodyPr>
            <a:spAutoFit/>
          </a:bodyPr>
          <a:lstStyle/>
          <a:p>
            <a:pPr>
              <a:spcBef>
                <a:spcPct val="50000"/>
              </a:spcBef>
            </a:pPr>
            <a:r>
              <a:rPr lang="en-US" sz="2000"/>
              <a:t>The TSA Blog</a:t>
            </a:r>
          </a:p>
          <a:p>
            <a:pPr>
              <a:spcBef>
                <a:spcPct val="50000"/>
              </a:spcBef>
              <a:buFontTx/>
              <a:buChar char="•"/>
            </a:pPr>
            <a:r>
              <a:rPr lang="en-US" sz="2000"/>
              <a:t> Written in conversational tone</a:t>
            </a:r>
          </a:p>
          <a:p>
            <a:pPr>
              <a:spcBef>
                <a:spcPct val="50000"/>
              </a:spcBef>
              <a:buFontTx/>
              <a:buChar char="•"/>
            </a:pPr>
            <a:r>
              <a:rPr lang="en-US" sz="2000"/>
              <a:t> Entertaining, yet provides useful</a:t>
            </a:r>
          </a:p>
          <a:p>
            <a:pPr>
              <a:spcBef>
                <a:spcPct val="50000"/>
              </a:spcBef>
            </a:pPr>
            <a:r>
              <a:rPr lang="en-US" sz="2000"/>
              <a:t>  information</a:t>
            </a:r>
          </a:p>
          <a:p>
            <a:pPr>
              <a:spcBef>
                <a:spcPct val="50000"/>
              </a:spcBef>
              <a:buFontTx/>
              <a:buChar char="•"/>
            </a:pPr>
            <a:r>
              <a:rPr lang="en-US" sz="2000"/>
              <a:t> Engages audience</a:t>
            </a:r>
          </a:p>
          <a:p>
            <a:pPr>
              <a:spcBef>
                <a:spcPct val="50000"/>
              </a:spcBef>
              <a:buFontTx/>
              <a:buChar char="•"/>
            </a:pPr>
            <a:r>
              <a:rPr lang="en-US" sz="2000"/>
              <a:t> Dozens of comments per post</a:t>
            </a:r>
          </a:p>
          <a:p>
            <a:pPr lvl="1">
              <a:spcBef>
                <a:spcPct val="50000"/>
              </a:spcBef>
              <a:buFontTx/>
              <a:buChar char="•"/>
            </a:pPr>
            <a:endParaRPr lang="en-US" sz="2000">
              <a:solidFill>
                <a:srgbClr val="76A641"/>
              </a:solidFill>
            </a:endParaRPr>
          </a:p>
          <a:p>
            <a:pPr lvl="1">
              <a:spcBef>
                <a:spcPct val="50000"/>
              </a:spcBef>
            </a:pPr>
            <a:endParaRPr lang="en-US" sz="2000"/>
          </a:p>
          <a:p>
            <a:pPr>
              <a:spcBef>
                <a:spcPct val="50000"/>
              </a:spcBef>
            </a:pPr>
            <a:endParaRPr lang="en-US" sz="2000">
              <a:solidFill>
                <a:srgbClr val="008000"/>
              </a:solidFill>
            </a:endParaRPr>
          </a:p>
        </p:txBody>
      </p:sp>
      <p:pic>
        <p:nvPicPr>
          <p:cNvPr id="49155" name="Picture 4"/>
          <p:cNvPicPr>
            <a:picLocks noChangeAspect="1" noChangeArrowheads="1"/>
          </p:cNvPicPr>
          <p:nvPr/>
        </p:nvPicPr>
        <p:blipFill>
          <a:blip r:embed="rId3"/>
          <a:srcRect/>
          <a:stretch>
            <a:fillRect/>
          </a:stretch>
        </p:blipFill>
        <p:spPr bwMode="auto">
          <a:xfrm>
            <a:off x="4776788" y="2085975"/>
            <a:ext cx="3924300" cy="2660650"/>
          </a:xfrm>
          <a:prstGeom prst="rect">
            <a:avLst/>
          </a:prstGeom>
          <a:noFill/>
          <a:ln w="9525">
            <a:noFill/>
            <a:miter lim="800000"/>
            <a:headEnd/>
            <a:tailEnd/>
          </a:ln>
        </p:spPr>
      </p:pic>
      <p:sp>
        <p:nvSpPr>
          <p:cNvPr id="49156" name="Rectangle 5"/>
          <p:cNvSpPr>
            <a:spLocks noChangeArrowheads="1"/>
          </p:cNvSpPr>
          <p:nvPr/>
        </p:nvSpPr>
        <p:spPr bwMode="auto">
          <a:xfrm>
            <a:off x="428625" y="6467475"/>
            <a:ext cx="276225" cy="2667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295275" y="1047750"/>
            <a:ext cx="4600575" cy="457200"/>
          </a:xfrm>
          <a:prstGeom prst="rect">
            <a:avLst/>
          </a:prstGeom>
          <a:noFill/>
          <a:ln w="9525">
            <a:noFill/>
            <a:miter lim="800000"/>
            <a:headEnd/>
            <a:tailEnd/>
          </a:ln>
        </p:spPr>
        <p:txBody>
          <a:bodyPr>
            <a:spAutoFit/>
          </a:bodyPr>
          <a:lstStyle/>
          <a:p>
            <a:pPr>
              <a:spcBef>
                <a:spcPct val="50000"/>
              </a:spcBef>
            </a:pPr>
            <a:r>
              <a:rPr lang="en-US" b="1"/>
              <a:t>Sample TSA Blog Comments</a:t>
            </a:r>
          </a:p>
        </p:txBody>
      </p:sp>
      <p:sp>
        <p:nvSpPr>
          <p:cNvPr id="51202" name="Text Box 3"/>
          <p:cNvSpPr txBox="1">
            <a:spLocks noChangeArrowheads="1"/>
          </p:cNvSpPr>
          <p:nvPr/>
        </p:nvSpPr>
        <p:spPr bwMode="auto">
          <a:xfrm>
            <a:off x="619125" y="1762125"/>
            <a:ext cx="7924800" cy="4370388"/>
          </a:xfrm>
          <a:prstGeom prst="rect">
            <a:avLst/>
          </a:prstGeom>
          <a:noFill/>
          <a:ln w="9525">
            <a:noFill/>
            <a:miter lim="800000"/>
            <a:headEnd/>
            <a:tailEnd/>
          </a:ln>
        </p:spPr>
        <p:txBody>
          <a:bodyPr>
            <a:spAutoFit/>
          </a:bodyPr>
          <a:lstStyle/>
          <a:p>
            <a:pPr>
              <a:spcBef>
                <a:spcPct val="50000"/>
              </a:spcBef>
            </a:pPr>
            <a:r>
              <a:rPr lang="en-US" sz="1600"/>
              <a:t>“Except the problem . . . is that the image of a person's body will be visible to TSA screeners standing just feet away. It's none of TSA's business whether I have a nipple ring or a colostomy bag, or what the outline of my private parts looks like. That has nothing to do with the security of air transportation.”</a:t>
            </a:r>
          </a:p>
          <a:p>
            <a:pPr>
              <a:spcBef>
                <a:spcPct val="50000"/>
              </a:spcBef>
            </a:pPr>
            <a:endParaRPr lang="en-US" sz="1600"/>
          </a:p>
          <a:p>
            <a:pPr>
              <a:spcBef>
                <a:spcPct val="50000"/>
              </a:spcBef>
            </a:pPr>
            <a:r>
              <a:rPr lang="en-US" sz="1600"/>
              <a:t>“Security seems to be the all-purpose blanket excuse for justifying, evading, and covering up all manner of incompetence, failure, and abuse. The TSA has taken the lead in employing this pernicious practice, and refined it into an exquisite institutional art.” </a:t>
            </a:r>
          </a:p>
          <a:p>
            <a:pPr>
              <a:spcBef>
                <a:spcPct val="50000"/>
              </a:spcBef>
            </a:pPr>
            <a:endParaRPr lang="en-US" sz="1600"/>
          </a:p>
          <a:p>
            <a:pPr>
              <a:spcBef>
                <a:spcPct val="50000"/>
              </a:spcBef>
            </a:pPr>
            <a:r>
              <a:rPr lang="en-US" sz="1600"/>
              <a:t>“First, it is confiscation. Stop lying to us. Or do your regulations tell you to tell us it's not confiscation? What paragraph and section say ‘You will never refer to confiscation as confiscation, only as “voluntary surrender”’? Or is that information secret like the answer to every other non-sensical rule?</a:t>
            </a:r>
          </a:p>
          <a:p>
            <a:pPr>
              <a:spcBef>
                <a:spcPct val="50000"/>
              </a:spcBef>
            </a:pPr>
            <a:endParaRPr lang="en-US" sz="1600"/>
          </a:p>
        </p:txBody>
      </p:sp>
      <p:sp>
        <p:nvSpPr>
          <p:cNvPr id="51203" name="Rectangle 4"/>
          <p:cNvSpPr>
            <a:spLocks noChangeArrowheads="1"/>
          </p:cNvSpPr>
          <p:nvPr/>
        </p:nvSpPr>
        <p:spPr bwMode="auto">
          <a:xfrm>
            <a:off x="419100" y="6467475"/>
            <a:ext cx="342900" cy="2286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2"/>
          <a:srcRect/>
          <a:stretch>
            <a:fillRect/>
          </a:stretch>
        </p:blipFill>
        <p:spPr bwMode="auto">
          <a:xfrm>
            <a:off x="1638300" y="314325"/>
            <a:ext cx="5619750" cy="5872163"/>
          </a:xfrm>
          <a:prstGeom prst="rect">
            <a:avLst/>
          </a:prstGeom>
          <a:noFill/>
          <a:ln w="9525">
            <a:noFill/>
            <a:miter lim="800000"/>
            <a:headEnd/>
            <a:tailEnd/>
          </a:ln>
          <a:effectLst/>
        </p:spPr>
      </p:pic>
      <p:sp>
        <p:nvSpPr>
          <p:cNvPr id="67589" name="Rectangle 5"/>
          <p:cNvSpPr>
            <a:spLocks noChangeArrowheads="1"/>
          </p:cNvSpPr>
          <p:nvPr/>
        </p:nvSpPr>
        <p:spPr bwMode="auto">
          <a:xfrm>
            <a:off x="457200" y="6457950"/>
            <a:ext cx="28575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ChangeAspect="1" noChangeArrowheads="1"/>
          </p:cNvPicPr>
          <p:nvPr/>
        </p:nvPicPr>
        <p:blipFill>
          <a:blip r:embed="rId2"/>
          <a:srcRect/>
          <a:stretch>
            <a:fillRect/>
          </a:stretch>
        </p:blipFill>
        <p:spPr bwMode="auto">
          <a:xfrm>
            <a:off x="1204913" y="966788"/>
            <a:ext cx="7115175" cy="5197475"/>
          </a:xfrm>
          <a:prstGeom prst="rect">
            <a:avLst/>
          </a:prstGeom>
          <a:noFill/>
          <a:ln w="9525">
            <a:noFill/>
            <a:miter lim="800000"/>
            <a:headEnd/>
            <a:tailEnd/>
          </a:ln>
          <a:effectLst/>
        </p:spPr>
      </p:pic>
      <p:sp>
        <p:nvSpPr>
          <p:cNvPr id="68613" name="Rectangle 5"/>
          <p:cNvSpPr>
            <a:spLocks noChangeArrowheads="1"/>
          </p:cNvSpPr>
          <p:nvPr/>
        </p:nvSpPr>
        <p:spPr bwMode="auto">
          <a:xfrm>
            <a:off x="466725" y="6467475"/>
            <a:ext cx="238125" cy="190500"/>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2"/>
          <a:srcRect/>
          <a:stretch>
            <a:fillRect/>
          </a:stretch>
        </p:blipFill>
        <p:spPr bwMode="auto">
          <a:xfrm>
            <a:off x="1790700" y="523875"/>
            <a:ext cx="6199188" cy="5588000"/>
          </a:xfrm>
          <a:prstGeom prst="rect">
            <a:avLst/>
          </a:prstGeom>
          <a:noFill/>
          <a:ln w="9525">
            <a:noFill/>
            <a:miter lim="800000"/>
            <a:headEnd/>
            <a:tailEnd/>
          </a:ln>
          <a:effectLst/>
        </p:spPr>
      </p:pic>
      <p:sp>
        <p:nvSpPr>
          <p:cNvPr id="69637" name="Rectangle 5"/>
          <p:cNvSpPr>
            <a:spLocks noChangeArrowheads="1"/>
          </p:cNvSpPr>
          <p:nvPr/>
        </p:nvSpPr>
        <p:spPr bwMode="auto">
          <a:xfrm>
            <a:off x="466725" y="6467475"/>
            <a:ext cx="219075" cy="219075"/>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p:cNvPicPr>
            <a:picLocks noChangeAspect="1" noChangeArrowheads="1"/>
          </p:cNvPicPr>
          <p:nvPr/>
        </p:nvPicPr>
        <p:blipFill>
          <a:blip r:embed="rId2"/>
          <a:srcRect/>
          <a:stretch>
            <a:fillRect/>
          </a:stretch>
        </p:blipFill>
        <p:spPr bwMode="auto">
          <a:xfrm>
            <a:off x="1528763" y="447675"/>
            <a:ext cx="6353175" cy="5732463"/>
          </a:xfrm>
          <a:prstGeom prst="rect">
            <a:avLst/>
          </a:prstGeom>
          <a:noFill/>
          <a:ln w="9525">
            <a:noFill/>
            <a:miter lim="800000"/>
            <a:headEnd/>
            <a:tailEnd/>
          </a:ln>
          <a:effectLst/>
        </p:spPr>
      </p:pic>
      <p:sp>
        <p:nvSpPr>
          <p:cNvPr id="70662" name="Rectangle 6"/>
          <p:cNvSpPr>
            <a:spLocks noChangeArrowheads="1"/>
          </p:cNvSpPr>
          <p:nvPr/>
        </p:nvSpPr>
        <p:spPr bwMode="auto">
          <a:xfrm>
            <a:off x="457200" y="6457950"/>
            <a:ext cx="247650" cy="219075"/>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295275" y="1047750"/>
            <a:ext cx="4600575" cy="457200"/>
          </a:xfrm>
          <a:prstGeom prst="rect">
            <a:avLst/>
          </a:prstGeom>
          <a:noFill/>
          <a:ln w="9525">
            <a:noFill/>
            <a:miter lim="800000"/>
            <a:headEnd/>
            <a:tailEnd/>
          </a:ln>
        </p:spPr>
        <p:txBody>
          <a:bodyPr>
            <a:spAutoFit/>
          </a:bodyPr>
          <a:lstStyle/>
          <a:p>
            <a:pPr>
              <a:spcBef>
                <a:spcPct val="50000"/>
              </a:spcBef>
            </a:pPr>
            <a:r>
              <a:rPr lang="en-US" b="1"/>
              <a:t>NAMUS</a:t>
            </a:r>
          </a:p>
        </p:txBody>
      </p:sp>
      <p:sp>
        <p:nvSpPr>
          <p:cNvPr id="53250" name="Text Box 3"/>
          <p:cNvSpPr txBox="1">
            <a:spLocks noChangeArrowheads="1"/>
          </p:cNvSpPr>
          <p:nvPr/>
        </p:nvSpPr>
        <p:spPr bwMode="auto">
          <a:xfrm>
            <a:off x="619125" y="1762125"/>
            <a:ext cx="3390900" cy="1925638"/>
          </a:xfrm>
          <a:prstGeom prst="rect">
            <a:avLst/>
          </a:prstGeom>
          <a:noFill/>
          <a:ln w="9525">
            <a:noFill/>
            <a:miter lim="800000"/>
            <a:headEnd/>
            <a:tailEnd/>
          </a:ln>
        </p:spPr>
        <p:txBody>
          <a:bodyPr>
            <a:spAutoFit/>
          </a:bodyPr>
          <a:lstStyle/>
          <a:p>
            <a:pPr>
              <a:spcBef>
                <a:spcPct val="50000"/>
              </a:spcBef>
              <a:buFontTx/>
              <a:buChar char="•"/>
            </a:pPr>
            <a:r>
              <a:rPr lang="en-US" sz="1600"/>
              <a:t> 5,225 descriptions of remains.</a:t>
            </a:r>
          </a:p>
          <a:p>
            <a:pPr>
              <a:spcBef>
                <a:spcPct val="50000"/>
              </a:spcBef>
              <a:buFontTx/>
              <a:buChar char="•"/>
            </a:pPr>
            <a:r>
              <a:rPr lang="en-US" sz="1600"/>
              <a:t> 1,772 missing persons cases.</a:t>
            </a:r>
          </a:p>
          <a:p>
            <a:pPr>
              <a:spcBef>
                <a:spcPct val="50000"/>
              </a:spcBef>
              <a:buFontTx/>
              <a:buChar char="•"/>
            </a:pPr>
            <a:r>
              <a:rPr lang="en-US" sz="1600"/>
              <a:t> Automatic alerts sent when missing persons’ profiles match descriptions.</a:t>
            </a:r>
          </a:p>
          <a:p>
            <a:pPr>
              <a:spcBef>
                <a:spcPct val="50000"/>
              </a:spcBef>
            </a:pPr>
            <a:endParaRPr lang="en-US" sz="1600"/>
          </a:p>
        </p:txBody>
      </p:sp>
      <p:pic>
        <p:nvPicPr>
          <p:cNvPr id="53251" name="Picture 4"/>
          <p:cNvPicPr>
            <a:picLocks noChangeAspect="1" noChangeArrowheads="1"/>
          </p:cNvPicPr>
          <p:nvPr/>
        </p:nvPicPr>
        <p:blipFill>
          <a:blip r:embed="rId3"/>
          <a:srcRect/>
          <a:stretch>
            <a:fillRect/>
          </a:stretch>
        </p:blipFill>
        <p:spPr bwMode="auto">
          <a:xfrm>
            <a:off x="4268788" y="1162050"/>
            <a:ext cx="4514850" cy="3422650"/>
          </a:xfrm>
          <a:prstGeom prst="rect">
            <a:avLst/>
          </a:prstGeom>
          <a:noFill/>
          <a:ln w="9525">
            <a:noFill/>
            <a:miter lim="800000"/>
            <a:headEnd/>
            <a:tailEnd/>
          </a:ln>
        </p:spPr>
      </p:pic>
      <p:sp>
        <p:nvSpPr>
          <p:cNvPr id="53252" name="Rectangle 6"/>
          <p:cNvSpPr>
            <a:spLocks noChangeArrowheads="1"/>
          </p:cNvSpPr>
          <p:nvPr/>
        </p:nvSpPr>
        <p:spPr bwMode="auto">
          <a:xfrm>
            <a:off x="447675" y="6438900"/>
            <a:ext cx="314325" cy="24765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p:cNvPicPr>
            <a:picLocks noChangeAspect="1" noChangeArrowheads="1"/>
          </p:cNvPicPr>
          <p:nvPr/>
        </p:nvPicPr>
        <p:blipFill>
          <a:blip r:embed="rId2"/>
          <a:srcRect/>
          <a:stretch>
            <a:fillRect/>
          </a:stretch>
        </p:blipFill>
        <p:spPr bwMode="auto">
          <a:xfrm>
            <a:off x="1285875" y="971550"/>
            <a:ext cx="6877050" cy="5110163"/>
          </a:xfrm>
          <a:prstGeom prst="rect">
            <a:avLst/>
          </a:prstGeom>
          <a:noFill/>
          <a:ln w="9525">
            <a:noFill/>
            <a:miter lim="800000"/>
            <a:headEnd/>
            <a:tailEnd/>
          </a:ln>
          <a:effectLst/>
        </p:spPr>
      </p:pic>
      <p:sp>
        <p:nvSpPr>
          <p:cNvPr id="71685" name="Rectangle 5"/>
          <p:cNvSpPr>
            <a:spLocks noChangeArrowheads="1"/>
          </p:cNvSpPr>
          <p:nvPr/>
        </p:nvSpPr>
        <p:spPr bwMode="auto">
          <a:xfrm>
            <a:off x="457200" y="6448425"/>
            <a:ext cx="314325" cy="295275"/>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1"/>
          </p:nvPr>
        </p:nvSpPr>
        <p:spPr bwMode="auto">
          <a:xfrm>
            <a:off x="522288" y="1189038"/>
            <a:ext cx="7745412" cy="446246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en-US" sz="2400" b="1" smtClean="0"/>
              <a:t>Designed for the Web. </a:t>
            </a:r>
          </a:p>
          <a:p>
            <a:pPr marL="0" indent="0" eaLnBrk="1" hangingPunct="1">
              <a:lnSpc>
                <a:spcPct val="90000"/>
              </a:lnSpc>
              <a:buFontTx/>
              <a:buNone/>
            </a:pPr>
            <a:endParaRPr lang="en-US" sz="2400" b="1" smtClean="0"/>
          </a:p>
          <a:p>
            <a:pPr marL="0" indent="0" eaLnBrk="1" hangingPunct="1">
              <a:lnSpc>
                <a:spcPct val="90000"/>
              </a:lnSpc>
              <a:buClr>
                <a:srgbClr val="0C5C20"/>
              </a:buClr>
            </a:pPr>
            <a:r>
              <a:rPr lang="en-US" sz="2200" smtClean="0"/>
              <a:t> Launched March 2008 to cover the </a:t>
            </a:r>
            <a:r>
              <a:rPr lang="en-US" sz="2200" b="1" i="1" smtClean="0"/>
              <a:t>strategic</a:t>
            </a:r>
            <a:r>
              <a:rPr lang="en-US" sz="2200" smtClean="0"/>
              <a:t> use of information technology in the federal government.</a:t>
            </a:r>
          </a:p>
          <a:p>
            <a:pPr marL="0" indent="0" eaLnBrk="1" hangingPunct="1">
              <a:lnSpc>
                <a:spcPct val="90000"/>
              </a:lnSpc>
              <a:buClr>
                <a:srgbClr val="0C5C20"/>
              </a:buClr>
              <a:buFontTx/>
              <a:buNone/>
            </a:pPr>
            <a:endParaRPr lang="en-US" sz="2200" smtClean="0"/>
          </a:p>
          <a:p>
            <a:pPr lvl="1" eaLnBrk="1" hangingPunct="1">
              <a:lnSpc>
                <a:spcPct val="90000"/>
              </a:lnSpc>
              <a:buClr>
                <a:srgbClr val="0C5C20"/>
              </a:buClr>
            </a:pPr>
            <a:r>
              <a:rPr lang="en-US" sz="2000" smtClean="0"/>
              <a:t>Daily News</a:t>
            </a:r>
          </a:p>
          <a:p>
            <a:pPr lvl="1" eaLnBrk="1" hangingPunct="1">
              <a:lnSpc>
                <a:spcPct val="90000"/>
              </a:lnSpc>
              <a:buClr>
                <a:srgbClr val="0C5C20"/>
              </a:buClr>
            </a:pPr>
            <a:r>
              <a:rPr lang="en-US" sz="2000" smtClean="0"/>
              <a:t>Interaction</a:t>
            </a:r>
          </a:p>
          <a:p>
            <a:pPr lvl="1" eaLnBrk="1" hangingPunct="1">
              <a:lnSpc>
                <a:spcPct val="90000"/>
              </a:lnSpc>
              <a:buClr>
                <a:srgbClr val="0C5C20"/>
              </a:buClr>
            </a:pPr>
            <a:r>
              <a:rPr lang="en-US" sz="2000" smtClean="0"/>
              <a:t>Resources</a:t>
            </a:r>
          </a:p>
          <a:p>
            <a:pPr lvl="1" eaLnBrk="1" hangingPunct="1">
              <a:lnSpc>
                <a:spcPct val="90000"/>
              </a:lnSpc>
              <a:buClr>
                <a:srgbClr val="0C5C20"/>
              </a:buClr>
            </a:pPr>
            <a:r>
              <a:rPr lang="en-US" sz="2000" smtClean="0"/>
              <a:t>Aggregation</a:t>
            </a:r>
          </a:p>
          <a:p>
            <a:pPr lvl="1" eaLnBrk="1" hangingPunct="1">
              <a:lnSpc>
                <a:spcPct val="90000"/>
              </a:lnSpc>
              <a:buClr>
                <a:srgbClr val="0C5C20"/>
              </a:buClr>
            </a:pPr>
            <a:r>
              <a:rPr lang="en-US" sz="2000" smtClean="0"/>
              <a:t>Blogs</a:t>
            </a:r>
          </a:p>
          <a:p>
            <a:pPr marL="0" indent="0" eaLnBrk="1" hangingPunct="1">
              <a:lnSpc>
                <a:spcPct val="90000"/>
              </a:lnSpc>
              <a:buClr>
                <a:srgbClr val="0C5C20"/>
              </a:buClr>
              <a:buFontTx/>
              <a:buNone/>
            </a:pPr>
            <a:endParaRPr lang="en-US" sz="2400" b="1" smtClean="0"/>
          </a:p>
        </p:txBody>
      </p:sp>
      <p:pic>
        <p:nvPicPr>
          <p:cNvPr id="34818" name="Picture 5" descr="nextgov logo"/>
          <p:cNvPicPr>
            <a:picLocks noChangeAspect="1" noChangeArrowheads="1"/>
          </p:cNvPicPr>
          <p:nvPr/>
        </p:nvPicPr>
        <p:blipFill>
          <a:blip r:embed="rId3"/>
          <a:srcRect/>
          <a:stretch>
            <a:fillRect/>
          </a:stretch>
        </p:blipFill>
        <p:spPr bwMode="auto">
          <a:xfrm>
            <a:off x="561975" y="338138"/>
            <a:ext cx="2495550" cy="828675"/>
          </a:xfrm>
          <a:prstGeom prst="rect">
            <a:avLst/>
          </a:prstGeom>
          <a:noFill/>
          <a:ln w="9525">
            <a:noFill/>
            <a:miter lim="800000"/>
            <a:headEnd/>
            <a:tailEnd/>
          </a:ln>
        </p:spPr>
      </p:pic>
      <p:sp>
        <p:nvSpPr>
          <p:cNvPr id="34819" name="Rectangle 4"/>
          <p:cNvSpPr>
            <a:spLocks noChangeArrowheads="1"/>
          </p:cNvSpPr>
          <p:nvPr/>
        </p:nvSpPr>
        <p:spPr bwMode="auto">
          <a:xfrm>
            <a:off x="457200" y="6477000"/>
            <a:ext cx="228600" cy="20955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295275" y="1047750"/>
            <a:ext cx="4600575" cy="457200"/>
          </a:xfrm>
          <a:prstGeom prst="rect">
            <a:avLst/>
          </a:prstGeom>
          <a:noFill/>
          <a:ln w="9525">
            <a:noFill/>
            <a:miter lim="800000"/>
            <a:headEnd/>
            <a:tailEnd/>
          </a:ln>
        </p:spPr>
        <p:txBody>
          <a:bodyPr>
            <a:spAutoFit/>
          </a:bodyPr>
          <a:lstStyle/>
          <a:p>
            <a:pPr>
              <a:spcBef>
                <a:spcPct val="50000"/>
              </a:spcBef>
            </a:pPr>
            <a:r>
              <a:rPr lang="en-US" b="1"/>
              <a:t>Feds on Twitter</a:t>
            </a:r>
          </a:p>
        </p:txBody>
      </p:sp>
      <p:pic>
        <p:nvPicPr>
          <p:cNvPr id="57346" name="Picture 4"/>
          <p:cNvPicPr>
            <a:picLocks noChangeAspect="1" noChangeArrowheads="1"/>
          </p:cNvPicPr>
          <p:nvPr/>
        </p:nvPicPr>
        <p:blipFill>
          <a:blip r:embed="rId3"/>
          <a:srcRect/>
          <a:stretch>
            <a:fillRect/>
          </a:stretch>
        </p:blipFill>
        <p:spPr bwMode="auto">
          <a:xfrm>
            <a:off x="633413" y="4738688"/>
            <a:ext cx="5353050" cy="1400175"/>
          </a:xfrm>
          <a:prstGeom prst="rect">
            <a:avLst/>
          </a:prstGeom>
          <a:noFill/>
          <a:ln w="9525">
            <a:noFill/>
            <a:miter lim="800000"/>
            <a:headEnd/>
            <a:tailEnd/>
          </a:ln>
        </p:spPr>
      </p:pic>
      <p:pic>
        <p:nvPicPr>
          <p:cNvPr id="57347" name="Picture 5"/>
          <p:cNvPicPr>
            <a:picLocks noChangeAspect="1" noChangeArrowheads="1"/>
          </p:cNvPicPr>
          <p:nvPr/>
        </p:nvPicPr>
        <p:blipFill>
          <a:blip r:embed="rId4"/>
          <a:srcRect/>
          <a:stretch>
            <a:fillRect/>
          </a:stretch>
        </p:blipFill>
        <p:spPr bwMode="auto">
          <a:xfrm>
            <a:off x="619125" y="1704975"/>
            <a:ext cx="4676775" cy="1365250"/>
          </a:xfrm>
          <a:prstGeom prst="rect">
            <a:avLst/>
          </a:prstGeom>
          <a:noFill/>
          <a:ln w="9525">
            <a:noFill/>
            <a:miter lim="800000"/>
            <a:headEnd/>
            <a:tailEnd/>
          </a:ln>
        </p:spPr>
      </p:pic>
      <p:pic>
        <p:nvPicPr>
          <p:cNvPr id="57348" name="Picture 6"/>
          <p:cNvPicPr>
            <a:picLocks noChangeAspect="1" noChangeArrowheads="1"/>
          </p:cNvPicPr>
          <p:nvPr/>
        </p:nvPicPr>
        <p:blipFill>
          <a:blip r:embed="rId5"/>
          <a:srcRect/>
          <a:stretch>
            <a:fillRect/>
          </a:stretch>
        </p:blipFill>
        <p:spPr bwMode="auto">
          <a:xfrm>
            <a:off x="638175" y="3248025"/>
            <a:ext cx="5219700" cy="1363663"/>
          </a:xfrm>
          <a:prstGeom prst="rect">
            <a:avLst/>
          </a:prstGeom>
          <a:noFill/>
          <a:ln w="9525">
            <a:noFill/>
            <a:miter lim="800000"/>
            <a:headEnd/>
            <a:tailEnd/>
          </a:ln>
        </p:spPr>
      </p:pic>
      <p:sp>
        <p:nvSpPr>
          <p:cNvPr id="57349" name="Rectangle 7"/>
          <p:cNvSpPr>
            <a:spLocks noChangeArrowheads="1"/>
          </p:cNvSpPr>
          <p:nvPr/>
        </p:nvSpPr>
        <p:spPr bwMode="auto">
          <a:xfrm>
            <a:off x="457200" y="6457950"/>
            <a:ext cx="295275" cy="24765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2"/>
          <a:srcRect/>
          <a:stretch>
            <a:fillRect/>
          </a:stretch>
        </p:blipFill>
        <p:spPr bwMode="auto">
          <a:xfrm>
            <a:off x="2733675" y="409575"/>
            <a:ext cx="4124325" cy="5810250"/>
          </a:xfrm>
          <a:prstGeom prst="rect">
            <a:avLst/>
          </a:prstGeom>
          <a:noFill/>
          <a:ln w="9525">
            <a:noFill/>
            <a:miter lim="800000"/>
            <a:headEnd/>
            <a:tailEnd/>
          </a:ln>
          <a:effectLst/>
        </p:spPr>
      </p:pic>
      <p:sp>
        <p:nvSpPr>
          <p:cNvPr id="72709" name="Rectangle 5"/>
          <p:cNvSpPr>
            <a:spLocks noChangeArrowheads="1"/>
          </p:cNvSpPr>
          <p:nvPr/>
        </p:nvSpPr>
        <p:spPr bwMode="auto">
          <a:xfrm>
            <a:off x="466725" y="6486525"/>
            <a:ext cx="238125" cy="171450"/>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0" y="0"/>
            <a:ext cx="9144000" cy="6858000"/>
          </a:xfrm>
          <a:prstGeom prst="rect">
            <a:avLst/>
          </a:prstGeom>
          <a:solidFill>
            <a:srgbClr val="373C3F"/>
          </a:solidFill>
          <a:ln w="9525">
            <a:solidFill>
              <a:schemeClr val="tx1"/>
            </a:solidFill>
            <a:miter lim="800000"/>
            <a:headEnd/>
            <a:tailEnd/>
          </a:ln>
        </p:spPr>
        <p:txBody>
          <a:bodyPr wrap="none" anchor="ctr"/>
          <a:lstStyle/>
          <a:p>
            <a:pPr eaLnBrk="0" hangingPunct="0"/>
            <a:endParaRPr lang="en-US"/>
          </a:p>
        </p:txBody>
      </p:sp>
      <p:sp>
        <p:nvSpPr>
          <p:cNvPr id="777219" name="Rectangle 3"/>
          <p:cNvSpPr>
            <a:spLocks noChangeArrowheads="1"/>
          </p:cNvSpPr>
          <p:nvPr/>
        </p:nvSpPr>
        <p:spPr bwMode="auto">
          <a:xfrm>
            <a:off x="647700" y="2514600"/>
            <a:ext cx="7848600" cy="1143000"/>
          </a:xfrm>
          <a:prstGeom prst="rect">
            <a:avLst/>
          </a:prstGeom>
          <a:noFill/>
          <a:ln w="9525">
            <a:noFill/>
            <a:miter lim="800000"/>
            <a:headEnd/>
            <a:tailEnd/>
          </a:ln>
          <a:effectLst/>
        </p:spPr>
        <p:txBody>
          <a:bodyPr anchor="ctr"/>
          <a:lstStyle/>
          <a:p>
            <a:pPr algn="ctr">
              <a:defRPr/>
            </a:pPr>
            <a:endParaRPr lang="en-US" sz="44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ea typeface="ヒラギノ角ゴ Pro W3" pitchFamily="1" charset="-128"/>
              <a:cs typeface="+mn-cs"/>
            </a:endParaRPr>
          </a:p>
        </p:txBody>
      </p:sp>
      <p:sp>
        <p:nvSpPr>
          <p:cNvPr id="59395" name="Text Box 4"/>
          <p:cNvSpPr txBox="1">
            <a:spLocks noChangeArrowheads="1"/>
          </p:cNvSpPr>
          <p:nvPr/>
        </p:nvSpPr>
        <p:spPr bwMode="auto">
          <a:xfrm>
            <a:off x="1258888" y="2509838"/>
            <a:ext cx="6367462" cy="768350"/>
          </a:xfrm>
          <a:prstGeom prst="rect">
            <a:avLst/>
          </a:prstGeom>
          <a:noFill/>
          <a:ln w="9525">
            <a:noFill/>
            <a:miter lim="800000"/>
            <a:headEnd/>
            <a:tailEnd/>
          </a:ln>
        </p:spPr>
        <p:txBody>
          <a:bodyPr>
            <a:spAutoFit/>
          </a:bodyPr>
          <a:lstStyle/>
          <a:p>
            <a:pPr algn="ctr" eaLnBrk="0" hangingPunct="0">
              <a:spcBef>
                <a:spcPct val="50000"/>
              </a:spcBef>
            </a:pPr>
            <a:r>
              <a:rPr lang="en-US" sz="4400" b="1">
                <a:solidFill>
                  <a:srgbClr val="F5F5F5"/>
                </a:solidFill>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nextgov logo"/>
          <p:cNvPicPr>
            <a:picLocks noChangeAspect="1" noChangeArrowheads="1"/>
          </p:cNvPicPr>
          <p:nvPr/>
        </p:nvPicPr>
        <p:blipFill>
          <a:blip r:embed="rId3"/>
          <a:srcRect/>
          <a:stretch>
            <a:fillRect/>
          </a:stretch>
        </p:blipFill>
        <p:spPr bwMode="auto">
          <a:xfrm>
            <a:off x="561975" y="338138"/>
            <a:ext cx="2495550" cy="828675"/>
          </a:xfrm>
          <a:prstGeom prst="rect">
            <a:avLst/>
          </a:prstGeom>
          <a:noFill/>
          <a:ln w="9525">
            <a:noFill/>
            <a:miter lim="800000"/>
            <a:headEnd/>
            <a:tailEnd/>
          </a:ln>
        </p:spPr>
      </p:pic>
      <p:sp>
        <p:nvSpPr>
          <p:cNvPr id="36866" name="Text Box 3"/>
          <p:cNvSpPr txBox="1">
            <a:spLocks noChangeArrowheads="1"/>
          </p:cNvSpPr>
          <p:nvPr/>
        </p:nvSpPr>
        <p:spPr bwMode="auto">
          <a:xfrm>
            <a:off x="803275" y="1439863"/>
            <a:ext cx="3473450" cy="2282825"/>
          </a:xfrm>
          <a:prstGeom prst="rect">
            <a:avLst/>
          </a:prstGeom>
          <a:noFill/>
          <a:ln w="9525">
            <a:noFill/>
            <a:miter lim="800000"/>
            <a:headEnd/>
            <a:tailEnd/>
          </a:ln>
        </p:spPr>
        <p:txBody>
          <a:bodyPr>
            <a:spAutoFit/>
          </a:bodyPr>
          <a:lstStyle/>
          <a:p>
            <a:r>
              <a:rPr lang="en-US"/>
              <a:t>Seven months later:</a:t>
            </a:r>
          </a:p>
          <a:p>
            <a:r>
              <a:rPr lang="en-US"/>
              <a:t>“Tech president” elected</a:t>
            </a:r>
          </a:p>
          <a:p>
            <a:endParaRPr lang="en-US"/>
          </a:p>
          <a:p>
            <a:endParaRPr lang="en-US"/>
          </a:p>
          <a:p>
            <a:endParaRPr lang="en-US"/>
          </a:p>
          <a:p>
            <a:endParaRPr lang="en-US"/>
          </a:p>
        </p:txBody>
      </p:sp>
      <p:pic>
        <p:nvPicPr>
          <p:cNvPr id="36867" name="Picture 4" descr="obama on computer"/>
          <p:cNvPicPr>
            <a:picLocks noChangeAspect="1" noChangeArrowheads="1"/>
          </p:cNvPicPr>
          <p:nvPr/>
        </p:nvPicPr>
        <p:blipFill>
          <a:blip r:embed="rId4"/>
          <a:srcRect/>
          <a:stretch>
            <a:fillRect/>
          </a:stretch>
        </p:blipFill>
        <p:spPr bwMode="auto">
          <a:xfrm>
            <a:off x="4508500" y="2130425"/>
            <a:ext cx="4067175" cy="3009900"/>
          </a:xfrm>
          <a:prstGeom prst="rect">
            <a:avLst/>
          </a:prstGeom>
          <a:noFill/>
          <a:ln w="9525">
            <a:noFill/>
            <a:miter lim="800000"/>
            <a:headEnd/>
            <a:tailEnd/>
          </a:ln>
        </p:spPr>
      </p:pic>
      <p:sp>
        <p:nvSpPr>
          <p:cNvPr id="36868" name="Rectangle 5"/>
          <p:cNvSpPr>
            <a:spLocks noChangeArrowheads="1"/>
          </p:cNvSpPr>
          <p:nvPr/>
        </p:nvSpPr>
        <p:spPr bwMode="auto">
          <a:xfrm>
            <a:off x="457200" y="6457950"/>
            <a:ext cx="190500" cy="24765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nextgov logo"/>
          <p:cNvPicPr>
            <a:picLocks noChangeAspect="1" noChangeArrowheads="1"/>
          </p:cNvPicPr>
          <p:nvPr/>
        </p:nvPicPr>
        <p:blipFill>
          <a:blip r:embed="rId3"/>
          <a:srcRect/>
          <a:stretch>
            <a:fillRect/>
          </a:stretch>
        </p:blipFill>
        <p:spPr bwMode="auto">
          <a:xfrm>
            <a:off x="561975" y="338138"/>
            <a:ext cx="2495550" cy="828675"/>
          </a:xfrm>
          <a:prstGeom prst="rect">
            <a:avLst/>
          </a:prstGeom>
          <a:noFill/>
          <a:ln w="9525">
            <a:noFill/>
            <a:miter lim="800000"/>
            <a:headEnd/>
            <a:tailEnd/>
          </a:ln>
        </p:spPr>
      </p:pic>
      <p:sp>
        <p:nvSpPr>
          <p:cNvPr id="38914" name="Text Box 3"/>
          <p:cNvSpPr txBox="1">
            <a:spLocks noChangeArrowheads="1"/>
          </p:cNvSpPr>
          <p:nvPr/>
        </p:nvSpPr>
        <p:spPr bwMode="auto">
          <a:xfrm>
            <a:off x="803275" y="1439863"/>
            <a:ext cx="3473450" cy="4473575"/>
          </a:xfrm>
          <a:prstGeom prst="rect">
            <a:avLst/>
          </a:prstGeom>
          <a:noFill/>
          <a:ln w="9525">
            <a:noFill/>
            <a:miter lim="800000"/>
            <a:headEnd/>
            <a:tailEnd/>
          </a:ln>
        </p:spPr>
        <p:txBody>
          <a:bodyPr>
            <a:spAutoFit/>
          </a:bodyPr>
          <a:lstStyle/>
          <a:p>
            <a:r>
              <a:rPr lang="en-US"/>
              <a:t>Seven months later:</a:t>
            </a:r>
          </a:p>
          <a:p>
            <a:r>
              <a:rPr lang="en-US"/>
              <a:t>“Tech president” elected</a:t>
            </a:r>
          </a:p>
          <a:p>
            <a:endParaRPr lang="en-US"/>
          </a:p>
          <a:p>
            <a:r>
              <a:rPr lang="en-US"/>
              <a:t>Two months later:</a:t>
            </a:r>
          </a:p>
          <a:p>
            <a:r>
              <a:rPr lang="en-US"/>
              <a:t>Issues Day One memos</a:t>
            </a:r>
          </a:p>
          <a:p>
            <a:r>
              <a:rPr lang="en-US"/>
              <a:t>Includes call for open</a:t>
            </a:r>
          </a:p>
          <a:p>
            <a:r>
              <a:rPr lang="en-US"/>
              <a:t>government directive</a:t>
            </a:r>
          </a:p>
          <a:p>
            <a:endParaRPr lang="en-US"/>
          </a:p>
          <a:p>
            <a:endParaRPr lang="en-US"/>
          </a:p>
          <a:p>
            <a:endParaRPr lang="en-US"/>
          </a:p>
          <a:p>
            <a:endParaRPr lang="en-US"/>
          </a:p>
          <a:p>
            <a:endParaRPr lang="en-US"/>
          </a:p>
        </p:txBody>
      </p:sp>
      <p:pic>
        <p:nvPicPr>
          <p:cNvPr id="38915" name="Picture 4" descr="obama on computer"/>
          <p:cNvPicPr>
            <a:picLocks noChangeAspect="1" noChangeArrowheads="1"/>
          </p:cNvPicPr>
          <p:nvPr/>
        </p:nvPicPr>
        <p:blipFill>
          <a:blip r:embed="rId4"/>
          <a:srcRect/>
          <a:stretch>
            <a:fillRect/>
          </a:stretch>
        </p:blipFill>
        <p:spPr bwMode="auto">
          <a:xfrm>
            <a:off x="4508500" y="2130425"/>
            <a:ext cx="4067175" cy="3009900"/>
          </a:xfrm>
          <a:prstGeom prst="rect">
            <a:avLst/>
          </a:prstGeom>
          <a:noFill/>
          <a:ln w="9525">
            <a:noFill/>
            <a:miter lim="800000"/>
            <a:headEnd/>
            <a:tailEnd/>
          </a:ln>
        </p:spPr>
      </p:pic>
      <p:sp>
        <p:nvSpPr>
          <p:cNvPr id="38916" name="Rectangle 5"/>
          <p:cNvSpPr>
            <a:spLocks noChangeArrowheads="1"/>
          </p:cNvSpPr>
          <p:nvPr/>
        </p:nvSpPr>
        <p:spPr bwMode="auto">
          <a:xfrm>
            <a:off x="438150" y="6477000"/>
            <a:ext cx="219075" cy="200025"/>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nextgov logo"/>
          <p:cNvPicPr>
            <a:picLocks noChangeAspect="1" noChangeArrowheads="1"/>
          </p:cNvPicPr>
          <p:nvPr/>
        </p:nvPicPr>
        <p:blipFill>
          <a:blip r:embed="rId3"/>
          <a:srcRect/>
          <a:stretch>
            <a:fillRect/>
          </a:stretch>
        </p:blipFill>
        <p:spPr bwMode="auto">
          <a:xfrm>
            <a:off x="561975" y="338138"/>
            <a:ext cx="2495550" cy="828675"/>
          </a:xfrm>
          <a:prstGeom prst="rect">
            <a:avLst/>
          </a:prstGeom>
          <a:noFill/>
          <a:ln w="9525">
            <a:noFill/>
            <a:miter lim="800000"/>
            <a:headEnd/>
            <a:tailEnd/>
          </a:ln>
        </p:spPr>
      </p:pic>
      <p:sp>
        <p:nvSpPr>
          <p:cNvPr id="40962" name="Text Box 3"/>
          <p:cNvSpPr txBox="1">
            <a:spLocks noChangeArrowheads="1"/>
          </p:cNvSpPr>
          <p:nvPr/>
        </p:nvSpPr>
        <p:spPr bwMode="auto">
          <a:xfrm>
            <a:off x="803275" y="1439863"/>
            <a:ext cx="3473450" cy="5203825"/>
          </a:xfrm>
          <a:prstGeom prst="rect">
            <a:avLst/>
          </a:prstGeom>
          <a:noFill/>
          <a:ln w="9525">
            <a:noFill/>
            <a:miter lim="800000"/>
            <a:headEnd/>
            <a:tailEnd/>
          </a:ln>
        </p:spPr>
        <p:txBody>
          <a:bodyPr>
            <a:spAutoFit/>
          </a:bodyPr>
          <a:lstStyle/>
          <a:p>
            <a:r>
              <a:rPr lang="en-US"/>
              <a:t>Seven months later:</a:t>
            </a:r>
          </a:p>
          <a:p>
            <a:r>
              <a:rPr lang="en-US"/>
              <a:t>“Tech president” elected</a:t>
            </a:r>
          </a:p>
          <a:p>
            <a:endParaRPr lang="en-US"/>
          </a:p>
          <a:p>
            <a:r>
              <a:rPr lang="en-US"/>
              <a:t>Two months later:</a:t>
            </a:r>
          </a:p>
          <a:p>
            <a:r>
              <a:rPr lang="en-US"/>
              <a:t>Issues Day One memos</a:t>
            </a:r>
          </a:p>
          <a:p>
            <a:r>
              <a:rPr lang="en-US"/>
              <a:t>Includes call for open</a:t>
            </a:r>
          </a:p>
          <a:p>
            <a:r>
              <a:rPr lang="en-US"/>
              <a:t>government directive</a:t>
            </a:r>
          </a:p>
          <a:p>
            <a:endParaRPr lang="en-US"/>
          </a:p>
          <a:p>
            <a:r>
              <a:rPr lang="en-US"/>
              <a:t>One month later:</a:t>
            </a:r>
          </a:p>
          <a:p>
            <a:r>
              <a:rPr lang="en-US"/>
              <a:t>Names Earl DeVaney</a:t>
            </a:r>
          </a:p>
          <a:p>
            <a:r>
              <a:rPr lang="en-US"/>
              <a:t>head of RAT Board </a:t>
            </a:r>
          </a:p>
          <a:p>
            <a:endParaRPr lang="en-US"/>
          </a:p>
          <a:p>
            <a:endParaRPr lang="en-US"/>
          </a:p>
          <a:p>
            <a:endParaRPr lang="en-US"/>
          </a:p>
        </p:txBody>
      </p:sp>
      <p:pic>
        <p:nvPicPr>
          <p:cNvPr id="40963" name="Picture 4" descr="obama on computer"/>
          <p:cNvPicPr>
            <a:picLocks noChangeAspect="1" noChangeArrowheads="1"/>
          </p:cNvPicPr>
          <p:nvPr/>
        </p:nvPicPr>
        <p:blipFill>
          <a:blip r:embed="rId4"/>
          <a:srcRect/>
          <a:stretch>
            <a:fillRect/>
          </a:stretch>
        </p:blipFill>
        <p:spPr bwMode="auto">
          <a:xfrm>
            <a:off x="4508500" y="2130425"/>
            <a:ext cx="4067175" cy="3009900"/>
          </a:xfrm>
          <a:prstGeom prst="rect">
            <a:avLst/>
          </a:prstGeom>
          <a:noFill/>
          <a:ln w="9525">
            <a:noFill/>
            <a:miter lim="800000"/>
            <a:headEnd/>
            <a:tailEnd/>
          </a:ln>
        </p:spPr>
      </p:pic>
      <p:sp>
        <p:nvSpPr>
          <p:cNvPr id="40964" name="Rectangle 5"/>
          <p:cNvSpPr>
            <a:spLocks noChangeArrowheads="1"/>
          </p:cNvSpPr>
          <p:nvPr/>
        </p:nvSpPr>
        <p:spPr bwMode="auto">
          <a:xfrm>
            <a:off x="447675" y="6477000"/>
            <a:ext cx="219075" cy="20955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p:cNvPicPr>
            <a:picLocks noChangeAspect="1" noChangeArrowheads="1"/>
          </p:cNvPicPr>
          <p:nvPr/>
        </p:nvPicPr>
        <p:blipFill>
          <a:blip r:embed="rId2"/>
          <a:srcRect/>
          <a:stretch>
            <a:fillRect/>
          </a:stretch>
        </p:blipFill>
        <p:spPr bwMode="auto">
          <a:xfrm>
            <a:off x="1585913" y="962025"/>
            <a:ext cx="6153150" cy="5232400"/>
          </a:xfrm>
          <a:prstGeom prst="rect">
            <a:avLst/>
          </a:prstGeom>
          <a:noFill/>
          <a:ln w="9525">
            <a:noFill/>
            <a:miter lim="800000"/>
            <a:headEnd/>
            <a:tailEnd/>
          </a:ln>
          <a:effectLst/>
        </p:spPr>
      </p:pic>
      <p:sp>
        <p:nvSpPr>
          <p:cNvPr id="61445" name="Rectangle 5"/>
          <p:cNvSpPr>
            <a:spLocks noChangeArrowheads="1"/>
          </p:cNvSpPr>
          <p:nvPr/>
        </p:nvSpPr>
        <p:spPr bwMode="auto">
          <a:xfrm>
            <a:off x="428625" y="6457950"/>
            <a:ext cx="2286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6"/>
          <p:cNvSpPr txBox="1">
            <a:spLocks noChangeArrowheads="1"/>
          </p:cNvSpPr>
          <p:nvPr/>
        </p:nvSpPr>
        <p:spPr bwMode="auto">
          <a:xfrm>
            <a:off x="295275" y="1047750"/>
            <a:ext cx="4600575" cy="457200"/>
          </a:xfrm>
          <a:prstGeom prst="rect">
            <a:avLst/>
          </a:prstGeom>
          <a:noFill/>
          <a:ln w="9525">
            <a:noFill/>
            <a:miter lim="800000"/>
            <a:headEnd/>
            <a:tailEnd/>
          </a:ln>
        </p:spPr>
        <p:txBody>
          <a:bodyPr>
            <a:spAutoFit/>
          </a:bodyPr>
          <a:lstStyle/>
          <a:p>
            <a:pPr>
              <a:spcBef>
                <a:spcPct val="50000"/>
              </a:spcBef>
            </a:pPr>
            <a:r>
              <a:rPr lang="en-US" b="1"/>
              <a:t>Best of the Web: An Analysis</a:t>
            </a:r>
          </a:p>
        </p:txBody>
      </p:sp>
      <p:sp>
        <p:nvSpPr>
          <p:cNvPr id="43010" name="Text Box 7"/>
          <p:cNvSpPr txBox="1">
            <a:spLocks noChangeArrowheads="1"/>
          </p:cNvSpPr>
          <p:nvPr/>
        </p:nvSpPr>
        <p:spPr bwMode="auto">
          <a:xfrm>
            <a:off x="1057275" y="1933575"/>
            <a:ext cx="5962650" cy="2286000"/>
          </a:xfrm>
          <a:prstGeom prst="rect">
            <a:avLst/>
          </a:prstGeom>
          <a:noFill/>
          <a:ln w="9525">
            <a:noFill/>
            <a:miter lim="800000"/>
            <a:headEnd/>
            <a:tailEnd/>
          </a:ln>
        </p:spPr>
        <p:txBody>
          <a:bodyPr>
            <a:spAutoFit/>
          </a:bodyPr>
          <a:lstStyle/>
          <a:p>
            <a:pPr>
              <a:spcBef>
                <a:spcPct val="50000"/>
              </a:spcBef>
              <a:buFontTx/>
              <a:buChar char="•"/>
            </a:pPr>
            <a:r>
              <a:rPr lang="en-US">
                <a:solidFill>
                  <a:srgbClr val="008000"/>
                </a:solidFill>
              </a:rPr>
              <a:t> </a:t>
            </a:r>
            <a:r>
              <a:rPr lang="en-US" sz="2000"/>
              <a:t>Most federal Web sites “brochureware”</a:t>
            </a:r>
          </a:p>
          <a:p>
            <a:pPr>
              <a:spcBef>
                <a:spcPct val="50000"/>
              </a:spcBef>
              <a:buFontTx/>
              <a:buChar char="•"/>
            </a:pPr>
            <a:r>
              <a:rPr lang="en-US" sz="2000">
                <a:solidFill>
                  <a:srgbClr val="008000"/>
                </a:solidFill>
              </a:rPr>
              <a:t> </a:t>
            </a:r>
            <a:r>
              <a:rPr lang="en-US" sz="2000"/>
              <a:t>Agency-centric vs. customer-centric</a:t>
            </a:r>
          </a:p>
          <a:p>
            <a:pPr>
              <a:spcBef>
                <a:spcPct val="50000"/>
              </a:spcBef>
              <a:buFontTx/>
              <a:buChar char="•"/>
            </a:pPr>
            <a:r>
              <a:rPr lang="en-US" sz="2000">
                <a:solidFill>
                  <a:srgbClr val="008000"/>
                </a:solidFill>
              </a:rPr>
              <a:t> </a:t>
            </a:r>
            <a:r>
              <a:rPr lang="en-US" sz="2000"/>
              <a:t>Static</a:t>
            </a:r>
            <a:endParaRPr lang="en-US" sz="2000">
              <a:solidFill>
                <a:srgbClr val="008000"/>
              </a:solidFill>
            </a:endParaRPr>
          </a:p>
          <a:p>
            <a:pPr>
              <a:spcBef>
                <a:spcPct val="50000"/>
              </a:spcBef>
              <a:buFontTx/>
              <a:buChar char="•"/>
            </a:pPr>
            <a:endParaRPr lang="en-US" sz="2000">
              <a:solidFill>
                <a:srgbClr val="008000"/>
              </a:solidFill>
            </a:endParaRPr>
          </a:p>
          <a:p>
            <a:pPr>
              <a:spcBef>
                <a:spcPct val="50000"/>
              </a:spcBef>
            </a:pPr>
            <a:r>
              <a:rPr lang="en-US" sz="2000">
                <a:latin typeface="Gill Sans Ultra Bold" pitchFamily="34" charset="0"/>
              </a:rPr>
              <a:t>But</a:t>
            </a:r>
          </a:p>
        </p:txBody>
      </p:sp>
      <p:sp>
        <p:nvSpPr>
          <p:cNvPr id="43011" name="Rectangle 4"/>
          <p:cNvSpPr>
            <a:spLocks noChangeArrowheads="1"/>
          </p:cNvSpPr>
          <p:nvPr/>
        </p:nvSpPr>
        <p:spPr bwMode="auto">
          <a:xfrm>
            <a:off x="447675" y="6467475"/>
            <a:ext cx="238125" cy="2286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295275" y="1047750"/>
            <a:ext cx="4600575" cy="457200"/>
          </a:xfrm>
          <a:prstGeom prst="rect">
            <a:avLst/>
          </a:prstGeom>
          <a:noFill/>
          <a:ln w="9525">
            <a:noFill/>
            <a:miter lim="800000"/>
            <a:headEnd/>
            <a:tailEnd/>
          </a:ln>
        </p:spPr>
        <p:txBody>
          <a:bodyPr>
            <a:spAutoFit/>
          </a:bodyPr>
          <a:lstStyle/>
          <a:p>
            <a:pPr>
              <a:spcBef>
                <a:spcPct val="50000"/>
              </a:spcBef>
            </a:pPr>
            <a:r>
              <a:rPr lang="en-US" b="1"/>
              <a:t>Best of the Web: An Analysis</a:t>
            </a:r>
          </a:p>
        </p:txBody>
      </p:sp>
      <p:sp>
        <p:nvSpPr>
          <p:cNvPr id="45058" name="Text Box 3"/>
          <p:cNvSpPr txBox="1">
            <a:spLocks noChangeArrowheads="1"/>
          </p:cNvSpPr>
          <p:nvPr/>
        </p:nvSpPr>
        <p:spPr bwMode="auto">
          <a:xfrm>
            <a:off x="657225" y="1933575"/>
            <a:ext cx="7924800" cy="3140075"/>
          </a:xfrm>
          <a:prstGeom prst="rect">
            <a:avLst/>
          </a:prstGeom>
          <a:noFill/>
          <a:ln w="9525">
            <a:noFill/>
            <a:miter lim="800000"/>
            <a:headEnd/>
            <a:tailEnd/>
          </a:ln>
        </p:spPr>
        <p:txBody>
          <a:bodyPr>
            <a:spAutoFit/>
          </a:bodyPr>
          <a:lstStyle/>
          <a:p>
            <a:pPr>
              <a:spcBef>
                <a:spcPct val="50000"/>
              </a:spcBef>
            </a:pPr>
            <a:r>
              <a:rPr lang="en-US" sz="2000"/>
              <a:t>Sites that scored consistently high in customer satisfaction:</a:t>
            </a:r>
          </a:p>
          <a:p>
            <a:pPr lvl="1">
              <a:spcBef>
                <a:spcPct val="50000"/>
              </a:spcBef>
              <a:buFontTx/>
              <a:buChar char="•"/>
            </a:pPr>
            <a:r>
              <a:rPr lang="en-US" sz="2000">
                <a:solidFill>
                  <a:srgbClr val="008000"/>
                </a:solidFill>
              </a:rPr>
              <a:t> </a:t>
            </a:r>
            <a:r>
              <a:rPr lang="en-US" sz="2000"/>
              <a:t>SSA</a:t>
            </a:r>
          </a:p>
          <a:p>
            <a:pPr lvl="1">
              <a:spcBef>
                <a:spcPct val="50000"/>
              </a:spcBef>
              <a:buFontTx/>
              <a:buChar char="•"/>
            </a:pPr>
            <a:r>
              <a:rPr lang="en-US" sz="2000">
                <a:solidFill>
                  <a:srgbClr val="008000"/>
                </a:solidFill>
              </a:rPr>
              <a:t> </a:t>
            </a:r>
            <a:r>
              <a:rPr lang="en-US" sz="2000"/>
              <a:t>Library of Congress</a:t>
            </a:r>
          </a:p>
          <a:p>
            <a:pPr lvl="1">
              <a:spcBef>
                <a:spcPct val="50000"/>
              </a:spcBef>
              <a:buFontTx/>
              <a:buChar char="•"/>
            </a:pPr>
            <a:r>
              <a:rPr lang="en-US" sz="2000">
                <a:solidFill>
                  <a:srgbClr val="008000"/>
                </a:solidFill>
              </a:rPr>
              <a:t> </a:t>
            </a:r>
            <a:r>
              <a:rPr lang="en-US" sz="2000"/>
              <a:t>NASA</a:t>
            </a:r>
          </a:p>
          <a:p>
            <a:pPr lvl="1">
              <a:spcBef>
                <a:spcPct val="50000"/>
              </a:spcBef>
              <a:buFontTx/>
              <a:buChar char="•"/>
            </a:pPr>
            <a:r>
              <a:rPr lang="en-US" sz="2000">
                <a:solidFill>
                  <a:srgbClr val="008000"/>
                </a:solidFill>
              </a:rPr>
              <a:t> </a:t>
            </a:r>
            <a:r>
              <a:rPr lang="en-US" sz="2000"/>
              <a:t>CDC</a:t>
            </a:r>
          </a:p>
          <a:p>
            <a:pPr lvl="1">
              <a:spcBef>
                <a:spcPct val="50000"/>
              </a:spcBef>
              <a:buFontTx/>
              <a:buChar char="•"/>
            </a:pPr>
            <a:r>
              <a:rPr lang="en-US" sz="2000">
                <a:solidFill>
                  <a:srgbClr val="008000"/>
                </a:solidFill>
              </a:rPr>
              <a:t> </a:t>
            </a:r>
            <a:r>
              <a:rPr lang="en-US" sz="2000"/>
              <a:t>TSA</a:t>
            </a:r>
          </a:p>
          <a:p>
            <a:pPr>
              <a:spcBef>
                <a:spcPct val="50000"/>
              </a:spcBef>
            </a:pPr>
            <a:endParaRPr lang="en-US" sz="2000">
              <a:solidFill>
                <a:srgbClr val="008000"/>
              </a:solidFill>
            </a:endParaRPr>
          </a:p>
        </p:txBody>
      </p:sp>
      <p:sp>
        <p:nvSpPr>
          <p:cNvPr id="45059" name="Rectangle 4"/>
          <p:cNvSpPr>
            <a:spLocks noChangeArrowheads="1"/>
          </p:cNvSpPr>
          <p:nvPr/>
        </p:nvSpPr>
        <p:spPr bwMode="auto">
          <a:xfrm>
            <a:off x="428625" y="6438900"/>
            <a:ext cx="257175" cy="276225"/>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295275" y="1047750"/>
            <a:ext cx="4600575" cy="457200"/>
          </a:xfrm>
          <a:prstGeom prst="rect">
            <a:avLst/>
          </a:prstGeom>
          <a:noFill/>
          <a:ln w="9525">
            <a:noFill/>
            <a:miter lim="800000"/>
            <a:headEnd/>
            <a:tailEnd/>
          </a:ln>
        </p:spPr>
        <p:txBody>
          <a:bodyPr>
            <a:spAutoFit/>
          </a:bodyPr>
          <a:lstStyle/>
          <a:p>
            <a:pPr>
              <a:spcBef>
                <a:spcPct val="50000"/>
              </a:spcBef>
            </a:pPr>
            <a:r>
              <a:rPr lang="en-US" b="1"/>
              <a:t>Best of the Web: An Analysis</a:t>
            </a:r>
          </a:p>
        </p:txBody>
      </p:sp>
      <p:sp>
        <p:nvSpPr>
          <p:cNvPr id="47106" name="Text Box 3"/>
          <p:cNvSpPr txBox="1">
            <a:spLocks noChangeArrowheads="1"/>
          </p:cNvSpPr>
          <p:nvPr/>
        </p:nvSpPr>
        <p:spPr bwMode="auto">
          <a:xfrm>
            <a:off x="657225" y="1933575"/>
            <a:ext cx="7924800" cy="3140075"/>
          </a:xfrm>
          <a:prstGeom prst="rect">
            <a:avLst/>
          </a:prstGeom>
          <a:noFill/>
          <a:ln w="9525">
            <a:noFill/>
            <a:miter lim="800000"/>
            <a:headEnd/>
            <a:tailEnd/>
          </a:ln>
        </p:spPr>
        <p:txBody>
          <a:bodyPr>
            <a:spAutoFit/>
          </a:bodyPr>
          <a:lstStyle/>
          <a:p>
            <a:pPr>
              <a:spcBef>
                <a:spcPct val="50000"/>
              </a:spcBef>
            </a:pPr>
            <a:r>
              <a:rPr lang="en-US" sz="2000"/>
              <a:t>Gov 2.0 experts in and outside government said:</a:t>
            </a:r>
          </a:p>
          <a:p>
            <a:pPr lvl="1">
              <a:spcBef>
                <a:spcPct val="50000"/>
              </a:spcBef>
              <a:buFontTx/>
              <a:buChar char="•"/>
            </a:pPr>
            <a:r>
              <a:rPr lang="en-US" sz="2000">
                <a:solidFill>
                  <a:srgbClr val="008000"/>
                </a:solidFill>
              </a:rPr>
              <a:t> </a:t>
            </a:r>
            <a:r>
              <a:rPr lang="en-US" sz="2000"/>
              <a:t>Organize content </a:t>
            </a:r>
            <a:r>
              <a:rPr lang="en-US" sz="2000" b="1" i="1"/>
              <a:t>for</a:t>
            </a:r>
            <a:r>
              <a:rPr lang="en-US" sz="2000"/>
              <a:t> the public</a:t>
            </a:r>
            <a:r>
              <a:rPr lang="en-US" sz="2000">
                <a:solidFill>
                  <a:srgbClr val="008000"/>
                </a:solidFill>
              </a:rPr>
              <a:t> </a:t>
            </a:r>
            <a:endParaRPr lang="en-US" sz="2000"/>
          </a:p>
          <a:p>
            <a:pPr lvl="1">
              <a:spcBef>
                <a:spcPct val="50000"/>
              </a:spcBef>
              <a:buFontTx/>
              <a:buChar char="•"/>
            </a:pPr>
            <a:r>
              <a:rPr lang="en-US" sz="2000">
                <a:solidFill>
                  <a:srgbClr val="008000"/>
                </a:solidFill>
              </a:rPr>
              <a:t> </a:t>
            </a:r>
            <a:r>
              <a:rPr lang="en-US" sz="2000"/>
              <a:t>Rely on (and don’t fear) Web 2.0</a:t>
            </a:r>
          </a:p>
          <a:p>
            <a:pPr lvl="1">
              <a:spcBef>
                <a:spcPct val="50000"/>
              </a:spcBef>
              <a:buFontTx/>
              <a:buChar char="•"/>
            </a:pPr>
            <a:r>
              <a:rPr lang="en-US" sz="2000">
                <a:solidFill>
                  <a:srgbClr val="008000"/>
                </a:solidFill>
              </a:rPr>
              <a:t> </a:t>
            </a:r>
            <a:r>
              <a:rPr lang="en-US" sz="2000"/>
              <a:t>Listen (and respond) to user needs </a:t>
            </a:r>
          </a:p>
          <a:p>
            <a:pPr lvl="1">
              <a:spcBef>
                <a:spcPct val="50000"/>
              </a:spcBef>
              <a:buFontTx/>
              <a:buChar char="•"/>
            </a:pPr>
            <a:r>
              <a:rPr lang="en-US" sz="2000">
                <a:solidFill>
                  <a:srgbClr val="008000"/>
                </a:solidFill>
              </a:rPr>
              <a:t> </a:t>
            </a:r>
            <a:r>
              <a:rPr lang="en-US" sz="2000"/>
              <a:t>Know visitors come to</a:t>
            </a:r>
            <a:r>
              <a:rPr lang="en-US" sz="2000">
                <a:solidFill>
                  <a:srgbClr val="008000"/>
                </a:solidFill>
              </a:rPr>
              <a:t> </a:t>
            </a:r>
            <a:r>
              <a:rPr lang="en-US" sz="2000"/>
              <a:t>conduct specific tasks</a:t>
            </a:r>
          </a:p>
          <a:p>
            <a:pPr lvl="1">
              <a:spcBef>
                <a:spcPct val="50000"/>
              </a:spcBef>
              <a:buFontTx/>
              <a:buChar char="•"/>
            </a:pPr>
            <a:r>
              <a:rPr lang="en-US" sz="2000">
                <a:solidFill>
                  <a:srgbClr val="008000"/>
                </a:solidFill>
              </a:rPr>
              <a:t> </a:t>
            </a:r>
            <a:r>
              <a:rPr lang="en-US" sz="2000"/>
              <a:t>Engage customers with candid, well written blogs</a:t>
            </a:r>
          </a:p>
          <a:p>
            <a:pPr>
              <a:spcBef>
                <a:spcPct val="50000"/>
              </a:spcBef>
            </a:pPr>
            <a:endParaRPr lang="en-US" sz="2000">
              <a:solidFill>
                <a:srgbClr val="008000"/>
              </a:solidFill>
            </a:endParaRPr>
          </a:p>
        </p:txBody>
      </p:sp>
      <p:sp>
        <p:nvSpPr>
          <p:cNvPr id="47107" name="Rectangle 4"/>
          <p:cNvSpPr>
            <a:spLocks noChangeArrowheads="1"/>
          </p:cNvSpPr>
          <p:nvPr/>
        </p:nvSpPr>
        <p:spPr bwMode="auto">
          <a:xfrm>
            <a:off x="457200" y="6467475"/>
            <a:ext cx="171450" cy="20955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xtgov 2009  Audience Survey Deck SV edit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Nextgov 2009  Audience Survey Deck SV edits</Template>
  <TotalTime>711</TotalTime>
  <Words>381</Words>
  <Application>Microsoft Office PowerPoint</Application>
  <PresentationFormat>On-screen Show (4:3)</PresentationFormat>
  <Paragraphs>92</Paragraphs>
  <Slides>22</Slides>
  <Notes>13</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22</vt:i4>
      </vt:variant>
    </vt:vector>
  </HeadingPairs>
  <TitlesOfParts>
    <vt:vector size="29" baseType="lpstr">
      <vt:lpstr>Arial</vt:lpstr>
      <vt:lpstr>ヒラギノ角ゴ Pro W3</vt:lpstr>
      <vt:lpstr>Calibri</vt:lpstr>
      <vt:lpstr>Helvetica</vt:lpstr>
      <vt:lpstr>Gill Sans Ultra Bold</vt:lpstr>
      <vt:lpstr>Nextgov 2009  Audience Survey Deck SV edits</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wcolston</dc:creator>
  <cp:lastModifiedBy>admin</cp:lastModifiedBy>
  <cp:revision>52</cp:revision>
  <cp:lastPrinted>2007-02-23T15:05:19Z</cp:lastPrinted>
  <dcterms:created xsi:type="dcterms:W3CDTF">2009-05-28T16:11:51Z</dcterms:created>
  <dcterms:modified xsi:type="dcterms:W3CDTF">2009-09-10T04:27:38Z</dcterms:modified>
</cp:coreProperties>
</file>